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735763" cy="98663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860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40005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5394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40e2a6c1901fd65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40e2a6c1901fd65_2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2573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40e2a6c1901fd6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40e2a6c1901fd65_26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3509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40e2a6c1901fd65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40e2a6c1901fd65_3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7646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865f7086169debc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865f7086169debc_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5959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18fb0379c4f909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18fb0379c4f9093_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8405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0c4211b025afd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0c4211b025afd0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3950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38a5052db26d3a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38a5052db26d3a_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621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349be9cfd1578d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349be9cfd1578d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5655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40e2a6c1901fd65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40e2a6c1901fd65_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2306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40e2a6c1901fd65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40e2a6c1901fd65_6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5607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40e2a6c1901fd65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40e2a6c1901fd65_1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7118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40e2a6c1901fd65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40e2a6c1901fd65_16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7433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230806" y="914400"/>
            <a:ext cx="4913194" cy="4378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dirty="0" smtClean="0"/>
              <a:t>ТРОНЪТ НА ЗЕВС</a:t>
            </a:r>
            <a:endParaRPr lang="bg-BG" sz="2800" b="1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449170" y="1371601"/>
            <a:ext cx="4111506" cy="2777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2000" dirty="0" smtClean="0">
                <a:solidFill>
                  <a:schemeClr val="tx1"/>
                </a:solidFill>
              </a:rPr>
              <a:t>	Зевс в древногръцката </a:t>
            </a:r>
            <a:r>
              <a:rPr lang="bg" sz="2000" dirty="0">
                <a:solidFill>
                  <a:schemeClr val="tx1"/>
                </a:solidFill>
              </a:rPr>
              <a:t>митилогия е богът на гръмотевиците и светкавиците отговарящ за </a:t>
            </a:r>
            <a:r>
              <a:rPr lang="bg" sz="2000" dirty="0" smtClean="0">
                <a:solidFill>
                  <a:schemeClr val="tx1"/>
                </a:solidFill>
              </a:rPr>
              <a:t>Целия </a:t>
            </a:r>
            <a:r>
              <a:rPr lang="bg" sz="2000" dirty="0">
                <a:solidFill>
                  <a:schemeClr val="tx1"/>
                </a:solidFill>
              </a:rPr>
              <a:t>свят </a:t>
            </a:r>
            <a:r>
              <a:rPr lang="bg" sz="2000" dirty="0" smtClean="0">
                <a:solidFill>
                  <a:schemeClr val="tx1"/>
                </a:solidFill>
              </a:rPr>
              <a:t>- главният </a:t>
            </a:r>
            <a:r>
              <a:rPr lang="bg" sz="2000" dirty="0">
                <a:solidFill>
                  <a:schemeClr val="tx1"/>
                </a:solidFill>
              </a:rPr>
              <a:t>от олимпииските </a:t>
            </a:r>
            <a:r>
              <a:rPr lang="bg" sz="2000" dirty="0" smtClean="0">
                <a:solidFill>
                  <a:schemeClr val="tx1"/>
                </a:solidFill>
              </a:rPr>
              <a:t>богове, </a:t>
            </a:r>
            <a:r>
              <a:rPr lang="bg" sz="2000" dirty="0">
                <a:solidFill>
                  <a:schemeClr val="tx1"/>
                </a:solidFill>
              </a:rPr>
              <a:t>бащата на всички богове и </a:t>
            </a:r>
            <a:r>
              <a:rPr lang="bg" sz="2000" dirty="0" smtClean="0">
                <a:solidFill>
                  <a:schemeClr val="tx1"/>
                </a:solidFill>
              </a:rPr>
              <a:t>хора.</a:t>
            </a:r>
            <a:endParaRPr sz="20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251" y="914399"/>
            <a:ext cx="2470245" cy="3425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956" y="0"/>
            <a:ext cx="2513662" cy="806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72" y="0"/>
            <a:ext cx="1724297" cy="82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6573" y="0"/>
            <a:ext cx="2349062" cy="8296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Текстово поле 8"/>
          <p:cNvSpPr txBox="1"/>
          <p:nvPr/>
        </p:nvSpPr>
        <p:spPr>
          <a:xfrm>
            <a:off x="0" y="41278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i="1" dirty="0" smtClean="0"/>
          </a:p>
          <a:p>
            <a:pPr algn="ctr"/>
            <a:r>
              <a:rPr lang="bg-BG" sz="1200" i="1" dirty="0" smtClean="0"/>
              <a:t>Проект BG05M2ОP001-2.012-0001 „Образование за утрешния ден“, финансиран от Оперативна програма „Наука и образование за интелигентен растеж“, </a:t>
            </a:r>
            <a:r>
              <a:rPr lang="bg-BG" sz="1200" i="1" dirty="0" err="1" smtClean="0"/>
              <a:t>съфинансирана</a:t>
            </a:r>
            <a:r>
              <a:rPr lang="bg-BG" sz="1200" i="1" dirty="0" smtClean="0"/>
              <a:t> от Европейския съюз чрез Европейските структурни и инвестиционни фондове.</a:t>
            </a:r>
            <a:endParaRPr lang="bg-BG" sz="1200" dirty="0" smtClean="0"/>
          </a:p>
          <a:p>
            <a:pPr algn="ctr"/>
            <a:endParaRPr lang="bg-BG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ctrTitle"/>
          </p:nvPr>
        </p:nvSpPr>
        <p:spPr>
          <a:xfrm>
            <a:off x="3712192" y="542557"/>
            <a:ext cx="4910814" cy="8609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dirty="0" smtClean="0"/>
              <a:t>ТИТАНОМАХИЯ</a:t>
            </a:r>
            <a:endParaRPr lang="bg-BG" sz="2800" b="1" dirty="0"/>
          </a:p>
        </p:txBody>
      </p:sp>
      <p:sp>
        <p:nvSpPr>
          <p:cNvPr id="120" name="Google Shape;120;p22"/>
          <p:cNvSpPr txBox="1">
            <a:spLocks noGrp="1"/>
          </p:cNvSpPr>
          <p:nvPr>
            <p:ph type="subTitle" idx="1"/>
          </p:nvPr>
        </p:nvSpPr>
        <p:spPr>
          <a:xfrm>
            <a:off x="4244454" y="1584252"/>
            <a:ext cx="3684895" cy="2823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2000" dirty="0">
                <a:solidFill>
                  <a:schemeClr val="tx1"/>
                </a:solidFill>
              </a:rPr>
              <a:t>Хекатонхеирите и циклопите успели да </a:t>
            </a:r>
            <a:r>
              <a:rPr lang="bg" sz="2000" dirty="0" smtClean="0">
                <a:solidFill>
                  <a:schemeClr val="tx1"/>
                </a:solidFill>
              </a:rPr>
              <a:t>победат</a:t>
            </a:r>
            <a:r>
              <a:rPr lang="bg" sz="2000" dirty="0">
                <a:solidFill>
                  <a:schemeClr val="tx1"/>
                </a:solidFill>
              </a:rPr>
              <a:t> </a:t>
            </a:r>
            <a:r>
              <a:rPr lang="bg" sz="2000" dirty="0" smtClean="0">
                <a:solidFill>
                  <a:schemeClr val="tx1"/>
                </a:solidFill>
              </a:rPr>
              <a:t>Кронос </a:t>
            </a:r>
            <a:r>
              <a:rPr lang="bg" sz="2000" dirty="0">
                <a:solidFill>
                  <a:schemeClr val="tx1"/>
                </a:solidFill>
              </a:rPr>
              <a:t>и другите титани в борбата наречена </a:t>
            </a:r>
            <a:r>
              <a:rPr lang="bg" sz="2000" dirty="0" smtClean="0">
                <a:solidFill>
                  <a:schemeClr val="tx1"/>
                </a:solidFill>
              </a:rPr>
              <a:t>Титаномахия</a:t>
            </a:r>
            <a:r>
              <a:rPr lang="bg" sz="2000" dirty="0">
                <a:solidFill>
                  <a:schemeClr val="tx1"/>
                </a:solidFill>
              </a:rPr>
              <a:t>. Накрая титаните били разбити и  </a:t>
            </a:r>
            <a:r>
              <a:rPr lang="bg" sz="2000" dirty="0" smtClean="0">
                <a:solidFill>
                  <a:schemeClr val="tx1"/>
                </a:solidFill>
              </a:rPr>
              <a:t>хвърлени </a:t>
            </a:r>
            <a:r>
              <a:rPr lang="bg" sz="2000" dirty="0">
                <a:solidFill>
                  <a:schemeClr val="tx1"/>
                </a:solidFill>
              </a:rPr>
              <a:t>в </a:t>
            </a:r>
            <a:r>
              <a:rPr lang="bg" sz="2000" dirty="0" smtClean="0">
                <a:solidFill>
                  <a:schemeClr val="tx1"/>
                </a:solidFill>
              </a:rPr>
              <a:t>Тартар.</a:t>
            </a:r>
            <a:endParaRPr sz="2000" dirty="0">
              <a:solidFill>
                <a:schemeClr val="tx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995" y="1190845"/>
            <a:ext cx="3030279" cy="3179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956" y="0"/>
            <a:ext cx="2513662" cy="806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72" y="0"/>
            <a:ext cx="1724297" cy="82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6573" y="0"/>
            <a:ext cx="2349062" cy="8296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Текстово поле 7"/>
          <p:cNvSpPr txBox="1"/>
          <p:nvPr/>
        </p:nvSpPr>
        <p:spPr>
          <a:xfrm>
            <a:off x="0" y="41278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i="1" dirty="0" smtClean="0"/>
          </a:p>
          <a:p>
            <a:pPr algn="ctr"/>
            <a:r>
              <a:rPr lang="bg-BG" sz="1200" i="1" dirty="0" smtClean="0"/>
              <a:t>Проект BG05M2ОP001-2.012-0001 „Образование за утрешния ден“, финансиран от Оперативна програма „Наука и образование за интелигентен растеж“, </a:t>
            </a:r>
            <a:r>
              <a:rPr lang="bg-BG" sz="1200" i="1" dirty="0" err="1" smtClean="0"/>
              <a:t>съфинансирана</a:t>
            </a:r>
            <a:r>
              <a:rPr lang="bg-BG" sz="1200" i="1" dirty="0" smtClean="0"/>
              <a:t> от Европейския съюз чрез Европейските структурни и инвестиционни фондове.</a:t>
            </a:r>
            <a:endParaRPr lang="bg-BG" sz="1200" dirty="0" smtClean="0"/>
          </a:p>
          <a:p>
            <a:pPr algn="ctr"/>
            <a:endParaRPr lang="bg-BG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ctrTitle"/>
          </p:nvPr>
        </p:nvSpPr>
        <p:spPr>
          <a:xfrm>
            <a:off x="3903260" y="744576"/>
            <a:ext cx="4929048" cy="5519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dirty="0" smtClean="0"/>
              <a:t>БИТКАТА С ТИТАНИТЕ</a:t>
            </a:r>
            <a:endParaRPr lang="bg-BG" sz="2800" b="1" dirty="0"/>
          </a:p>
        </p:txBody>
      </p:sp>
      <p:sp>
        <p:nvSpPr>
          <p:cNvPr id="127" name="Google Shape;127;p23"/>
          <p:cNvSpPr txBox="1">
            <a:spLocks noGrp="1"/>
          </p:cNvSpPr>
          <p:nvPr>
            <p:ph type="subTitle" idx="1"/>
          </p:nvPr>
        </p:nvSpPr>
        <p:spPr>
          <a:xfrm>
            <a:off x="4039738" y="1473958"/>
            <a:ext cx="4462818" cy="3131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>
                <a:solidFill>
                  <a:schemeClr val="tx1"/>
                </a:solidFill>
              </a:rPr>
              <a:t>След битката с титаните </a:t>
            </a:r>
            <a:r>
              <a:rPr lang="bg" dirty="0" smtClean="0">
                <a:solidFill>
                  <a:schemeClr val="tx1"/>
                </a:solidFill>
              </a:rPr>
              <a:t>Зевс </a:t>
            </a:r>
            <a:r>
              <a:rPr lang="bg" dirty="0">
                <a:solidFill>
                  <a:schemeClr val="tx1"/>
                </a:solidFill>
              </a:rPr>
              <a:t>споделил света с </a:t>
            </a:r>
            <a:r>
              <a:rPr lang="bg" dirty="0" smtClean="0">
                <a:solidFill>
                  <a:schemeClr val="tx1"/>
                </a:solidFill>
              </a:rPr>
              <a:t>по -  </a:t>
            </a:r>
            <a:r>
              <a:rPr lang="bg" dirty="0">
                <a:solidFill>
                  <a:schemeClr val="tx1"/>
                </a:solidFill>
              </a:rPr>
              <a:t>големите си братя </a:t>
            </a:r>
            <a:r>
              <a:rPr lang="bg" dirty="0" smtClean="0">
                <a:solidFill>
                  <a:schemeClr val="tx1"/>
                </a:solidFill>
              </a:rPr>
              <a:t>Посейдон </a:t>
            </a:r>
            <a:r>
              <a:rPr lang="bg" dirty="0">
                <a:solidFill>
                  <a:schemeClr val="tx1"/>
                </a:solidFill>
              </a:rPr>
              <a:t>и </a:t>
            </a:r>
            <a:r>
              <a:rPr lang="bg" dirty="0" smtClean="0">
                <a:solidFill>
                  <a:schemeClr val="tx1"/>
                </a:solidFill>
              </a:rPr>
              <a:t>Хадес. </a:t>
            </a:r>
            <a:r>
              <a:rPr lang="bg" dirty="0">
                <a:solidFill>
                  <a:schemeClr val="tx1"/>
                </a:solidFill>
              </a:rPr>
              <a:t>Ч</a:t>
            </a:r>
            <a:r>
              <a:rPr lang="bg" dirty="0" smtClean="0">
                <a:solidFill>
                  <a:schemeClr val="tx1"/>
                </a:solidFill>
              </a:rPr>
              <a:t>рез </a:t>
            </a:r>
            <a:r>
              <a:rPr lang="bg" dirty="0">
                <a:solidFill>
                  <a:schemeClr val="tx1"/>
                </a:solidFill>
              </a:rPr>
              <a:t>теглене на </a:t>
            </a:r>
            <a:r>
              <a:rPr lang="bg" dirty="0" smtClean="0">
                <a:solidFill>
                  <a:schemeClr val="tx1"/>
                </a:solidFill>
              </a:rPr>
              <a:t>жребий, </a:t>
            </a:r>
            <a:r>
              <a:rPr lang="bg" dirty="0">
                <a:solidFill>
                  <a:schemeClr val="tx1"/>
                </a:solidFill>
              </a:rPr>
              <a:t>З</a:t>
            </a:r>
            <a:r>
              <a:rPr lang="bg" dirty="0" smtClean="0">
                <a:solidFill>
                  <a:schemeClr val="tx1"/>
                </a:solidFill>
              </a:rPr>
              <a:t>евс </a:t>
            </a:r>
            <a:r>
              <a:rPr lang="bg" dirty="0">
                <a:solidFill>
                  <a:schemeClr val="tx1"/>
                </a:solidFill>
              </a:rPr>
              <a:t>спечелил владението </a:t>
            </a:r>
            <a:r>
              <a:rPr lang="bg" dirty="0" smtClean="0">
                <a:solidFill>
                  <a:schemeClr val="tx1"/>
                </a:solidFill>
              </a:rPr>
              <a:t>над</a:t>
            </a:r>
            <a:r>
              <a:rPr lang="bg" dirty="0">
                <a:solidFill>
                  <a:schemeClr val="tx1"/>
                </a:solidFill>
              </a:rPr>
              <a:t> </a:t>
            </a:r>
            <a:r>
              <a:rPr lang="bg-BG" dirty="0" smtClean="0">
                <a:solidFill>
                  <a:schemeClr val="tx1"/>
                </a:solidFill>
              </a:rPr>
              <a:t>Н</a:t>
            </a:r>
            <a:r>
              <a:rPr lang="bg" dirty="0" smtClean="0">
                <a:solidFill>
                  <a:schemeClr val="tx1"/>
                </a:solidFill>
              </a:rPr>
              <a:t>ебето, Хадес - над </a:t>
            </a:r>
            <a:r>
              <a:rPr lang="bg" dirty="0">
                <a:solidFill>
                  <a:schemeClr val="tx1"/>
                </a:solidFill>
              </a:rPr>
              <a:t>подземното </a:t>
            </a:r>
            <a:r>
              <a:rPr lang="bg" dirty="0" smtClean="0">
                <a:solidFill>
                  <a:schemeClr val="tx1"/>
                </a:solidFill>
              </a:rPr>
              <a:t>царство, </a:t>
            </a:r>
            <a:r>
              <a:rPr lang="bg" dirty="0">
                <a:solidFill>
                  <a:schemeClr val="tx1"/>
                </a:solidFill>
              </a:rPr>
              <a:t>а </a:t>
            </a:r>
            <a:r>
              <a:rPr lang="bg" dirty="0" smtClean="0">
                <a:solidFill>
                  <a:schemeClr val="tx1"/>
                </a:solidFill>
              </a:rPr>
              <a:t>Посейдон - над </a:t>
            </a:r>
            <a:r>
              <a:rPr lang="bg" dirty="0">
                <a:solidFill>
                  <a:schemeClr val="tx1"/>
                </a:solidFill>
              </a:rPr>
              <a:t>морето </a:t>
            </a:r>
            <a:endParaRPr dirty="0">
              <a:solidFill>
                <a:schemeClr val="tx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0" y="1214651"/>
            <a:ext cx="3002507" cy="3057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956" y="0"/>
            <a:ext cx="2513662" cy="806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72" y="0"/>
            <a:ext cx="1724297" cy="82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6573" y="0"/>
            <a:ext cx="2349062" cy="8296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Текстово поле 7"/>
          <p:cNvSpPr txBox="1"/>
          <p:nvPr/>
        </p:nvSpPr>
        <p:spPr>
          <a:xfrm>
            <a:off x="0" y="41278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i="1" dirty="0" smtClean="0"/>
          </a:p>
          <a:p>
            <a:pPr algn="ctr"/>
            <a:r>
              <a:rPr lang="bg-BG" sz="1200" i="1" dirty="0" smtClean="0"/>
              <a:t>Проект BG05M2ОP001-2.012-0001 „Образование за утрешния ден“, финансиран от Оперативна програма „Наука и образование за интелигентен растеж“, </a:t>
            </a:r>
            <a:r>
              <a:rPr lang="bg-BG" sz="1200" i="1" dirty="0" err="1" smtClean="0"/>
              <a:t>съфинансирана</a:t>
            </a:r>
            <a:r>
              <a:rPr lang="bg-BG" sz="1200" i="1" dirty="0" smtClean="0"/>
              <a:t> от Европейския съюз чрез Европейските структурни и инвестиционни фондове.</a:t>
            </a:r>
            <a:endParaRPr lang="bg-BG" sz="1200" dirty="0" smtClean="0"/>
          </a:p>
          <a:p>
            <a:pPr algn="ctr"/>
            <a:endParaRPr lang="bg-BG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ctrTitle"/>
          </p:nvPr>
        </p:nvSpPr>
        <p:spPr>
          <a:xfrm>
            <a:off x="4572000" y="744575"/>
            <a:ext cx="4260308" cy="11797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/>
              <a:t>  ЗЕВС СВАЛЯ БАЩА СИ ОТ  ВЛАСТ</a:t>
            </a:r>
            <a:endParaRPr lang="ru-RU" sz="2400" b="1" dirty="0"/>
          </a:p>
        </p:txBody>
      </p:sp>
      <p:sp>
        <p:nvSpPr>
          <p:cNvPr id="134" name="Google Shape;134;p24"/>
          <p:cNvSpPr txBox="1">
            <a:spLocks noGrp="1"/>
          </p:cNvSpPr>
          <p:nvPr>
            <p:ph type="subTitle" idx="1"/>
          </p:nvPr>
        </p:nvSpPr>
        <p:spPr>
          <a:xfrm>
            <a:off x="4531055" y="2006222"/>
            <a:ext cx="3618855" cy="21699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>
                <a:solidFill>
                  <a:schemeClr val="tx1"/>
                </a:solidFill>
              </a:rPr>
              <a:t>Кото свалил от власт баща си </a:t>
            </a:r>
            <a:r>
              <a:rPr lang="bg" dirty="0" smtClean="0">
                <a:solidFill>
                  <a:schemeClr val="tx1"/>
                </a:solidFill>
              </a:rPr>
              <a:t>Зевс </a:t>
            </a:r>
            <a:r>
              <a:rPr lang="bg" dirty="0">
                <a:solidFill>
                  <a:schemeClr val="tx1"/>
                </a:solidFill>
              </a:rPr>
              <a:t>освободил </a:t>
            </a:r>
            <a:r>
              <a:rPr lang="bg" dirty="0" smtClean="0">
                <a:solidFill>
                  <a:schemeClr val="tx1"/>
                </a:solidFill>
              </a:rPr>
              <a:t>от</a:t>
            </a:r>
            <a:r>
              <a:rPr lang="bg" dirty="0">
                <a:solidFill>
                  <a:schemeClr val="tx1"/>
                </a:solidFill>
              </a:rPr>
              <a:t> </a:t>
            </a:r>
            <a:r>
              <a:rPr lang="bg" dirty="0" smtClean="0">
                <a:solidFill>
                  <a:schemeClr val="tx1"/>
                </a:solidFill>
              </a:rPr>
              <a:t>червата </a:t>
            </a:r>
            <a:r>
              <a:rPr lang="bg" dirty="0">
                <a:solidFill>
                  <a:schemeClr val="tx1"/>
                </a:solidFill>
              </a:rPr>
              <a:t>му погълнатите по-рано негови братя и  </a:t>
            </a:r>
            <a:r>
              <a:rPr lang="bg" dirty="0" smtClean="0">
                <a:solidFill>
                  <a:schemeClr val="tx1"/>
                </a:solidFill>
              </a:rPr>
              <a:t>сестри, заставаики го да </a:t>
            </a:r>
            <a:r>
              <a:rPr lang="bg" dirty="0">
                <a:solidFill>
                  <a:schemeClr val="tx1"/>
                </a:solidFill>
              </a:rPr>
              <a:t>повърне и </a:t>
            </a:r>
            <a:r>
              <a:rPr lang="bg" dirty="0" smtClean="0">
                <a:solidFill>
                  <a:schemeClr val="tx1"/>
                </a:solidFill>
              </a:rPr>
              <a:t>възцари</a:t>
            </a:r>
            <a:r>
              <a:rPr lang="bg" dirty="0">
                <a:solidFill>
                  <a:schemeClr val="tx1"/>
                </a:solidFill>
              </a:rPr>
              <a:t> </a:t>
            </a:r>
            <a:r>
              <a:rPr lang="bg" dirty="0" smtClean="0">
                <a:solidFill>
                  <a:schemeClr val="tx1"/>
                </a:solidFill>
              </a:rPr>
              <a:t>Мир, правейки </a:t>
            </a:r>
            <a:r>
              <a:rPr lang="bg" dirty="0">
                <a:solidFill>
                  <a:schemeClr val="tx1"/>
                </a:solidFill>
              </a:rPr>
              <a:t>от своите братя и сестри олимпииски богове </a:t>
            </a:r>
            <a:endParaRPr dirty="0">
              <a:solidFill>
                <a:schemeClr val="tx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clrChange>
              <a:clrFrom>
                <a:srgbClr val="040204"/>
              </a:clrFrom>
              <a:clrTo>
                <a:srgbClr val="040204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77421" y="806306"/>
            <a:ext cx="3439235" cy="3915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956" y="0"/>
            <a:ext cx="2513662" cy="806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72" y="0"/>
            <a:ext cx="1724297" cy="82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6573" y="0"/>
            <a:ext cx="2349062" cy="8296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Текстово поле 7"/>
          <p:cNvSpPr txBox="1"/>
          <p:nvPr/>
        </p:nvSpPr>
        <p:spPr>
          <a:xfrm>
            <a:off x="0" y="41278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i="1" dirty="0" smtClean="0"/>
          </a:p>
          <a:p>
            <a:pPr algn="ctr"/>
            <a:r>
              <a:rPr lang="bg-BG" sz="1200" i="1" dirty="0" smtClean="0"/>
              <a:t>Проект BG05M2ОP001-2.012-0001 „Образование за утрешния ден“, финансиран от Оперативна програма „Наука и образование за интелигентен растеж“, </a:t>
            </a:r>
            <a:r>
              <a:rPr lang="bg-BG" sz="1200" i="1" dirty="0" err="1" smtClean="0"/>
              <a:t>съфинансирана</a:t>
            </a:r>
            <a:r>
              <a:rPr lang="bg-BG" sz="1200" i="1" dirty="0" smtClean="0"/>
              <a:t> от Европейския съюз чрез Европейските структурни и инвестиционни фондове.</a:t>
            </a:r>
            <a:endParaRPr lang="bg-BG" sz="1200" dirty="0" smtClean="0"/>
          </a:p>
          <a:p>
            <a:pPr algn="ctr"/>
            <a:endParaRPr lang="bg-BG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subTitle" idx="1"/>
          </p:nvPr>
        </p:nvSpPr>
        <p:spPr>
          <a:xfrm>
            <a:off x="573206" y="1337480"/>
            <a:ext cx="8272742" cy="22483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5400" b="1" dirty="0" smtClean="0">
                <a:solidFill>
                  <a:schemeClr val="tx1"/>
                </a:solidFill>
              </a:rPr>
              <a:t>БЛАГОДАРЯ ЗА ВНИМАНИЕТО!</a:t>
            </a:r>
            <a:endParaRPr lang="bg-BG" sz="5400" b="1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956" y="0"/>
            <a:ext cx="2513662" cy="806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72" y="0"/>
            <a:ext cx="1724297" cy="82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6573" y="0"/>
            <a:ext cx="2349062" cy="8296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Текстово поле 7"/>
          <p:cNvSpPr txBox="1"/>
          <p:nvPr/>
        </p:nvSpPr>
        <p:spPr>
          <a:xfrm>
            <a:off x="0" y="41278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i="1" dirty="0" smtClean="0"/>
          </a:p>
          <a:p>
            <a:pPr algn="ctr"/>
            <a:r>
              <a:rPr lang="bg-BG" sz="1200" i="1" dirty="0" smtClean="0"/>
              <a:t>Проект BG05M2ОP001-2.012-0001 „Образование за утрешния ден“, финансиран от Оперативна програма „Наука и образование за интелигентен растеж“, </a:t>
            </a:r>
            <a:r>
              <a:rPr lang="bg-BG" sz="1200" i="1" dirty="0" err="1" smtClean="0"/>
              <a:t>съфинансирана</a:t>
            </a:r>
            <a:r>
              <a:rPr lang="bg-BG" sz="1200" i="1" dirty="0" smtClean="0"/>
              <a:t> от Европейския съюз чрез Европейските структурни и инвестиционни фондове.</a:t>
            </a:r>
            <a:endParaRPr lang="bg-BG" sz="1200" dirty="0" smtClean="0"/>
          </a:p>
          <a:p>
            <a:pPr algn="ctr"/>
            <a:endParaRPr lang="bg-BG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3070746" y="828984"/>
            <a:ext cx="6073254" cy="6779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dirty="0" smtClean="0"/>
              <a:t>СЕМЕЙСТВОТО НА ЗЕВС</a:t>
            </a:r>
            <a:endParaRPr lang="bg-BG" sz="2800" b="1"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3971499" y="1637967"/>
            <a:ext cx="4307596" cy="27747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2000" dirty="0">
                <a:solidFill>
                  <a:schemeClr val="tx1"/>
                </a:solidFill>
              </a:rPr>
              <a:t>Третият син на титана </a:t>
            </a:r>
            <a:r>
              <a:rPr lang="bg" sz="2000" dirty="0" smtClean="0">
                <a:solidFill>
                  <a:schemeClr val="tx1"/>
                </a:solidFill>
              </a:rPr>
              <a:t>Кронос </a:t>
            </a:r>
            <a:r>
              <a:rPr lang="bg" sz="2000" dirty="0">
                <a:solidFill>
                  <a:schemeClr val="tx1"/>
                </a:solidFill>
              </a:rPr>
              <a:t>и </a:t>
            </a:r>
            <a:r>
              <a:rPr lang="bg" sz="2000" dirty="0" smtClean="0">
                <a:solidFill>
                  <a:schemeClr val="tx1"/>
                </a:solidFill>
              </a:rPr>
              <a:t>Рея, </a:t>
            </a:r>
            <a:r>
              <a:rPr lang="bg" sz="2000" dirty="0">
                <a:solidFill>
                  <a:schemeClr val="tx1"/>
                </a:solidFill>
              </a:rPr>
              <a:t>брат на </a:t>
            </a:r>
            <a:r>
              <a:rPr lang="bg" sz="2000" dirty="0" smtClean="0">
                <a:solidFill>
                  <a:schemeClr val="tx1"/>
                </a:solidFill>
              </a:rPr>
              <a:t>Хадес, Хера, Хестия </a:t>
            </a:r>
            <a:r>
              <a:rPr lang="bg" sz="2000" dirty="0">
                <a:solidFill>
                  <a:schemeClr val="tx1"/>
                </a:solidFill>
              </a:rPr>
              <a:t>Д</a:t>
            </a:r>
            <a:r>
              <a:rPr lang="bg" sz="2000" dirty="0" smtClean="0">
                <a:solidFill>
                  <a:schemeClr val="tx1"/>
                </a:solidFill>
              </a:rPr>
              <a:t>еметра </a:t>
            </a:r>
            <a:r>
              <a:rPr lang="bg" sz="2000" dirty="0">
                <a:solidFill>
                  <a:schemeClr val="tx1"/>
                </a:solidFill>
              </a:rPr>
              <a:t>и </a:t>
            </a:r>
            <a:r>
              <a:rPr lang="bg" sz="2000" dirty="0" smtClean="0">
                <a:solidFill>
                  <a:schemeClr val="tx1"/>
                </a:solidFill>
              </a:rPr>
              <a:t>Посейдон</a:t>
            </a:r>
            <a:r>
              <a:rPr lang="bg" sz="2000" dirty="0">
                <a:solidFill>
                  <a:schemeClr val="tx1"/>
                </a:solidFill>
              </a:rPr>
              <a:t>. Съпруга на </a:t>
            </a:r>
            <a:r>
              <a:rPr lang="bg" sz="2000" dirty="0" smtClean="0">
                <a:solidFill>
                  <a:schemeClr val="tx1"/>
                </a:solidFill>
              </a:rPr>
              <a:t>Зевс </a:t>
            </a:r>
            <a:r>
              <a:rPr lang="bg" sz="2000" dirty="0">
                <a:solidFill>
                  <a:schemeClr val="tx1"/>
                </a:solidFill>
              </a:rPr>
              <a:t>е богинята </a:t>
            </a:r>
            <a:r>
              <a:rPr lang="bg" sz="2000" dirty="0" smtClean="0">
                <a:solidFill>
                  <a:schemeClr val="tx1"/>
                </a:solidFill>
              </a:rPr>
              <a:t>Хера, </a:t>
            </a:r>
            <a:r>
              <a:rPr lang="bg" sz="2000" dirty="0">
                <a:solidFill>
                  <a:schemeClr val="tx1"/>
                </a:solidFill>
              </a:rPr>
              <a:t>баща на </a:t>
            </a:r>
            <a:r>
              <a:rPr lang="bg" sz="2000" dirty="0" smtClean="0">
                <a:solidFill>
                  <a:schemeClr val="tx1"/>
                </a:solidFill>
              </a:rPr>
              <a:t>Атина, Арес, Хесмес,Хевест</a:t>
            </a:r>
            <a:r>
              <a:rPr lang="bg" sz="2000" dirty="0">
                <a:solidFill>
                  <a:schemeClr val="tx1"/>
                </a:solidFill>
              </a:rPr>
              <a:t>, според някои версии и на други богове</a:t>
            </a: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501253"/>
            <a:ext cx="2934269" cy="2796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956" y="0"/>
            <a:ext cx="2513662" cy="806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72" y="0"/>
            <a:ext cx="1724297" cy="82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6573" y="0"/>
            <a:ext cx="2349062" cy="8296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Текстово поле 7"/>
          <p:cNvSpPr txBox="1"/>
          <p:nvPr/>
        </p:nvSpPr>
        <p:spPr>
          <a:xfrm>
            <a:off x="0" y="41278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i="1" dirty="0" smtClean="0"/>
          </a:p>
          <a:p>
            <a:pPr algn="ctr"/>
            <a:r>
              <a:rPr lang="bg-BG" sz="1200" i="1" dirty="0" smtClean="0"/>
              <a:t>Проект BG05M2ОP001-2.012-0001 „Образование за утрешния ден“, финансиран от Оперативна програма „Наука и образование за интелигентен растеж“, </a:t>
            </a:r>
            <a:r>
              <a:rPr lang="bg-BG" sz="1200" i="1" dirty="0" err="1" smtClean="0"/>
              <a:t>съфинансирана</a:t>
            </a:r>
            <a:r>
              <a:rPr lang="bg-BG" sz="1200" i="1" dirty="0" smtClean="0"/>
              <a:t> от Европейския съюз чрез Европейските структурни и инвестиционни фондове.</a:t>
            </a:r>
            <a:endParaRPr lang="bg-BG" sz="1200" dirty="0" smtClean="0"/>
          </a:p>
          <a:p>
            <a:pPr algn="ctr"/>
            <a:endParaRPr lang="bg-BG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1" y="571155"/>
            <a:ext cx="3753134" cy="11315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600" b="1" dirty="0" smtClean="0"/>
              <a:t>ЗА ЗЕВС</a:t>
            </a:r>
            <a:endParaRPr lang="bg-BG" sz="3600" b="1"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1" y="1718441"/>
            <a:ext cx="4367048" cy="34250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2000" dirty="0" smtClean="0">
                <a:solidFill>
                  <a:schemeClr val="tx1"/>
                </a:solidFill>
              </a:rPr>
              <a:t>В </a:t>
            </a:r>
            <a:r>
              <a:rPr lang="bg" sz="2000" dirty="0">
                <a:solidFill>
                  <a:schemeClr val="tx1"/>
                </a:solidFill>
              </a:rPr>
              <a:t>римската митилогия </a:t>
            </a:r>
            <a:r>
              <a:rPr lang="bg" sz="2000" dirty="0" smtClean="0">
                <a:solidFill>
                  <a:schemeClr val="tx1"/>
                </a:solidFill>
              </a:rPr>
              <a:t>се отъждествява </a:t>
            </a:r>
            <a:r>
              <a:rPr lang="bg" sz="2000" dirty="0">
                <a:solidFill>
                  <a:schemeClr val="tx1"/>
                </a:solidFill>
              </a:rPr>
              <a:t>с </a:t>
            </a:r>
            <a:r>
              <a:rPr lang="bg" sz="2000" dirty="0" smtClean="0">
                <a:solidFill>
                  <a:schemeClr val="tx1"/>
                </a:solidFill>
              </a:rPr>
              <a:t>Юпитер. Атрибути </a:t>
            </a:r>
            <a:r>
              <a:rPr lang="bg" sz="2000" dirty="0">
                <a:solidFill>
                  <a:schemeClr val="tx1"/>
                </a:solidFill>
              </a:rPr>
              <a:t>на </a:t>
            </a:r>
            <a:r>
              <a:rPr lang="bg" sz="2000" dirty="0" smtClean="0">
                <a:solidFill>
                  <a:schemeClr val="tx1"/>
                </a:solidFill>
              </a:rPr>
              <a:t>Зевс </a:t>
            </a:r>
            <a:r>
              <a:rPr lang="bg" sz="2000" dirty="0">
                <a:solidFill>
                  <a:schemeClr val="tx1"/>
                </a:solidFill>
              </a:rPr>
              <a:t>са щитът и </a:t>
            </a:r>
            <a:r>
              <a:rPr lang="bg" sz="2000" dirty="0" smtClean="0">
                <a:solidFill>
                  <a:schemeClr val="tx1"/>
                </a:solidFill>
              </a:rPr>
              <a:t>двойната </a:t>
            </a:r>
            <a:r>
              <a:rPr lang="bg" sz="2000" dirty="0">
                <a:solidFill>
                  <a:schemeClr val="tx1"/>
                </a:solidFill>
              </a:rPr>
              <a:t>брадва лабрис, </a:t>
            </a:r>
            <a:r>
              <a:rPr lang="bg" sz="2000" dirty="0" smtClean="0">
                <a:solidFill>
                  <a:schemeClr val="tx1"/>
                </a:solidFill>
              </a:rPr>
              <a:t>а</a:t>
            </a:r>
            <a:r>
              <a:rPr lang="bg" sz="2000" dirty="0">
                <a:solidFill>
                  <a:schemeClr val="tx1"/>
                </a:solidFill>
              </a:rPr>
              <a:t> </a:t>
            </a:r>
            <a:r>
              <a:rPr lang="bg" sz="2000" dirty="0" smtClean="0">
                <a:solidFill>
                  <a:schemeClr val="tx1"/>
                </a:solidFill>
              </a:rPr>
              <a:t>понякога бик, орел, дъб.</a:t>
            </a:r>
            <a:r>
              <a:rPr lang="bg" sz="2000" dirty="0">
                <a:solidFill>
                  <a:schemeClr val="tx1"/>
                </a:solidFill>
              </a:rPr>
              <a:t> </a:t>
            </a:r>
            <a:r>
              <a:rPr lang="bg" sz="2000" dirty="0" smtClean="0">
                <a:solidFill>
                  <a:schemeClr val="tx1"/>
                </a:solidFill>
              </a:rPr>
              <a:t>Той разпределя </a:t>
            </a:r>
            <a:r>
              <a:rPr lang="bg" sz="2000" dirty="0">
                <a:solidFill>
                  <a:schemeClr val="tx1"/>
                </a:solidFill>
              </a:rPr>
              <a:t>доброто и лошото по </a:t>
            </a:r>
            <a:r>
              <a:rPr lang="bg" sz="2000" dirty="0" smtClean="0">
                <a:solidFill>
                  <a:schemeClr val="tx1"/>
                </a:solidFill>
              </a:rPr>
              <a:t>земята.</a:t>
            </a:r>
            <a:endParaRPr sz="2000" dirty="0">
              <a:solidFill>
                <a:schemeClr val="tx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2000" dirty="0" smtClean="0">
                <a:solidFill>
                  <a:schemeClr val="tx1"/>
                </a:solidFill>
              </a:rPr>
              <a:t>Той </a:t>
            </a:r>
            <a:r>
              <a:rPr lang="bg" sz="2000" dirty="0">
                <a:solidFill>
                  <a:schemeClr val="tx1"/>
                </a:solidFill>
              </a:rPr>
              <a:t>е заложил в хората срама и </a:t>
            </a:r>
            <a:r>
              <a:rPr lang="bg" sz="2000" dirty="0" smtClean="0">
                <a:solidFill>
                  <a:schemeClr val="tx1"/>
                </a:solidFill>
              </a:rPr>
              <a:t>съвестта.</a:t>
            </a:r>
            <a:endParaRPr sz="2000" dirty="0">
              <a:solidFill>
                <a:schemeClr val="tx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5943" y="934166"/>
            <a:ext cx="2443655" cy="3446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956" y="0"/>
            <a:ext cx="2513662" cy="806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72" y="0"/>
            <a:ext cx="1724297" cy="82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6573" y="0"/>
            <a:ext cx="2349062" cy="8296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Текстово поле 7"/>
          <p:cNvSpPr txBox="1"/>
          <p:nvPr/>
        </p:nvSpPr>
        <p:spPr>
          <a:xfrm>
            <a:off x="0" y="41278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i="1" dirty="0" smtClean="0"/>
          </a:p>
          <a:p>
            <a:pPr algn="ctr"/>
            <a:r>
              <a:rPr lang="bg-BG" sz="1200" i="1" dirty="0" smtClean="0"/>
              <a:t>Проект BG05M2ОP001-2.012-0001 „Образование за утрешния ден“, финансиран от Оперативна програма „Наука и образование за интелигентен растеж“, </a:t>
            </a:r>
            <a:r>
              <a:rPr lang="bg-BG" sz="1200" i="1" dirty="0" err="1" smtClean="0"/>
              <a:t>съфинансирана</a:t>
            </a:r>
            <a:r>
              <a:rPr lang="bg-BG" sz="1200" i="1" dirty="0" smtClean="0"/>
              <a:t> от Европейския съюз чрез Европейските структурни и инвестиционни фондове.</a:t>
            </a:r>
            <a:endParaRPr lang="bg-BG" sz="1200" dirty="0" smtClean="0"/>
          </a:p>
          <a:p>
            <a:pPr algn="ctr"/>
            <a:endParaRPr lang="bg-BG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0" y="745516"/>
            <a:ext cx="5377217" cy="6112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600" b="1" dirty="0" smtClean="0"/>
              <a:t>ЗЕВС И МОИРИТЕ</a:t>
            </a:r>
            <a:endParaRPr lang="bg-BG" sz="3600" b="1" dirty="0"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1" y="1328106"/>
            <a:ext cx="4817659" cy="28617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2000" dirty="0">
                <a:solidFill>
                  <a:schemeClr val="tx1"/>
                </a:solidFill>
              </a:rPr>
              <a:t>Понякога е свързан със </a:t>
            </a:r>
            <a:r>
              <a:rPr lang="bg" sz="2000" dirty="0" smtClean="0">
                <a:solidFill>
                  <a:schemeClr val="tx1"/>
                </a:solidFill>
              </a:rPr>
              <a:t>съдбата, </a:t>
            </a:r>
            <a:r>
              <a:rPr lang="bg" sz="2000" dirty="0">
                <a:solidFill>
                  <a:schemeClr val="tx1"/>
                </a:solidFill>
              </a:rPr>
              <a:t>а понякога е </a:t>
            </a:r>
            <a:r>
              <a:rPr lang="bg" sz="2000" dirty="0" smtClean="0">
                <a:solidFill>
                  <a:schemeClr val="tx1"/>
                </a:solidFill>
              </a:rPr>
              <a:t>сам. Той </a:t>
            </a:r>
            <a:r>
              <a:rPr lang="bg" sz="2000" dirty="0">
                <a:solidFill>
                  <a:schemeClr val="tx1"/>
                </a:solidFill>
              </a:rPr>
              <a:t>се появява като подвластен на </a:t>
            </a:r>
            <a:r>
              <a:rPr lang="bg" sz="2000" dirty="0" smtClean="0">
                <a:solidFill>
                  <a:schemeClr val="tx1"/>
                </a:solidFill>
              </a:rPr>
              <a:t>моирите, </a:t>
            </a:r>
            <a:r>
              <a:rPr lang="bg" sz="2000" dirty="0">
                <a:solidFill>
                  <a:schemeClr val="tx1"/>
                </a:solidFill>
              </a:rPr>
              <a:t>тои може да предвижда </a:t>
            </a:r>
            <a:r>
              <a:rPr lang="bg" sz="2000" dirty="0" smtClean="0">
                <a:solidFill>
                  <a:schemeClr val="tx1"/>
                </a:solidFill>
              </a:rPr>
              <a:t>бъдещето, </a:t>
            </a:r>
            <a:r>
              <a:rPr lang="bg" sz="2000" dirty="0">
                <a:solidFill>
                  <a:schemeClr val="tx1"/>
                </a:solidFill>
              </a:rPr>
              <a:t>да обява предопреледението на съдбата чрез </a:t>
            </a:r>
            <a:r>
              <a:rPr lang="bg" sz="2000" dirty="0" smtClean="0">
                <a:solidFill>
                  <a:schemeClr val="tx1"/>
                </a:solidFill>
              </a:rPr>
              <a:t>сънища, </a:t>
            </a:r>
            <a:r>
              <a:rPr lang="bg" sz="2000" dirty="0">
                <a:solidFill>
                  <a:schemeClr val="tx1"/>
                </a:solidFill>
              </a:rPr>
              <a:t>както гръмотевици и </a:t>
            </a:r>
            <a:r>
              <a:rPr lang="bg" sz="2000" dirty="0" smtClean="0">
                <a:solidFill>
                  <a:schemeClr val="tx1"/>
                </a:solidFill>
              </a:rPr>
              <a:t>светкавици. </a:t>
            </a:r>
            <a:r>
              <a:rPr lang="bg" sz="2000" dirty="0">
                <a:solidFill>
                  <a:schemeClr val="tx1"/>
                </a:solidFill>
              </a:rPr>
              <a:t>Ц</a:t>
            </a:r>
            <a:r>
              <a:rPr lang="bg" sz="2000" dirty="0" smtClean="0">
                <a:solidFill>
                  <a:schemeClr val="tx1"/>
                </a:solidFill>
              </a:rPr>
              <a:t>елият </a:t>
            </a:r>
            <a:r>
              <a:rPr lang="bg" sz="2000" dirty="0">
                <a:solidFill>
                  <a:schemeClr val="tx1"/>
                </a:solidFill>
              </a:rPr>
              <a:t>обществен ред е </a:t>
            </a:r>
            <a:r>
              <a:rPr lang="bg" sz="2000" dirty="0" smtClean="0">
                <a:solidFill>
                  <a:schemeClr val="tx1"/>
                </a:solidFill>
              </a:rPr>
              <a:t>изграден.</a:t>
            </a: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5154" y="1057701"/>
            <a:ext cx="2912951" cy="3437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956" y="0"/>
            <a:ext cx="2513662" cy="806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72" y="0"/>
            <a:ext cx="1724297" cy="82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6573" y="0"/>
            <a:ext cx="2349062" cy="8296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Текстово поле 7"/>
          <p:cNvSpPr txBox="1"/>
          <p:nvPr/>
        </p:nvSpPr>
        <p:spPr>
          <a:xfrm>
            <a:off x="0" y="41278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i="1" dirty="0" smtClean="0"/>
          </a:p>
          <a:p>
            <a:pPr algn="ctr"/>
            <a:r>
              <a:rPr lang="bg-BG" sz="1200" i="1" dirty="0" smtClean="0"/>
              <a:t>Проект BG05M2ОP001-2.012-0001 „Образование за утрешния ден“, финансиран от Оперативна програма „Наука и образование за интелигентен растеж“, </a:t>
            </a:r>
            <a:r>
              <a:rPr lang="bg-BG" sz="1200" i="1" dirty="0" err="1" smtClean="0"/>
              <a:t>съфинансирана</a:t>
            </a:r>
            <a:r>
              <a:rPr lang="bg-BG" sz="1200" i="1" dirty="0" smtClean="0"/>
              <a:t> от Европейския съюз чрез Европейските структурни и инвестиционни фондове.</a:t>
            </a:r>
            <a:endParaRPr lang="bg-BG" sz="1200" dirty="0" smtClean="0"/>
          </a:p>
          <a:p>
            <a:pPr algn="ctr"/>
            <a:endParaRPr lang="bg-BG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ctrTitle"/>
          </p:nvPr>
        </p:nvSpPr>
        <p:spPr>
          <a:xfrm>
            <a:off x="3589361" y="514929"/>
            <a:ext cx="5554639" cy="788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dirty="0" smtClean="0"/>
              <a:t>ДОБРОТО НА ЗЕВС</a:t>
            </a:r>
            <a:endParaRPr lang="bg-BG" sz="2800" b="1" dirty="0"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1"/>
          </p:nvPr>
        </p:nvSpPr>
        <p:spPr>
          <a:xfrm>
            <a:off x="4271750" y="1310577"/>
            <a:ext cx="4364695" cy="29202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2000" dirty="0">
                <a:solidFill>
                  <a:schemeClr val="tx1"/>
                </a:solidFill>
              </a:rPr>
              <a:t>Целият обществен ред е изграден от </a:t>
            </a:r>
            <a:r>
              <a:rPr lang="bg" sz="2000" dirty="0" smtClean="0">
                <a:solidFill>
                  <a:schemeClr val="tx1"/>
                </a:solidFill>
              </a:rPr>
              <a:t>Зевс. Той </a:t>
            </a:r>
            <a:r>
              <a:rPr lang="bg" sz="2000" dirty="0">
                <a:solidFill>
                  <a:schemeClr val="tx1"/>
                </a:solidFill>
              </a:rPr>
              <a:t>е покровител на </a:t>
            </a:r>
            <a:r>
              <a:rPr lang="bg" sz="2000" dirty="0" smtClean="0">
                <a:solidFill>
                  <a:schemeClr val="tx1"/>
                </a:solidFill>
              </a:rPr>
              <a:t>градския живот, </a:t>
            </a:r>
            <a:r>
              <a:rPr lang="bg" sz="2000" dirty="0">
                <a:solidFill>
                  <a:schemeClr val="tx1"/>
                </a:solidFill>
              </a:rPr>
              <a:t>защитник на слабите и </a:t>
            </a:r>
            <a:r>
              <a:rPr lang="bg" sz="2000" dirty="0" smtClean="0">
                <a:solidFill>
                  <a:schemeClr val="tx1"/>
                </a:solidFill>
              </a:rPr>
              <a:t>обединението, наказващ  лошите, </a:t>
            </a:r>
            <a:r>
              <a:rPr lang="bg" sz="2000" dirty="0">
                <a:solidFill>
                  <a:schemeClr val="tx1"/>
                </a:solidFill>
              </a:rPr>
              <a:t>покровител на </a:t>
            </a:r>
            <a:r>
              <a:rPr lang="bg" sz="2000" dirty="0" smtClean="0">
                <a:solidFill>
                  <a:schemeClr val="tx1"/>
                </a:solidFill>
              </a:rPr>
              <a:t>молещите </a:t>
            </a:r>
            <a:r>
              <a:rPr lang="bg" sz="2000" dirty="0">
                <a:solidFill>
                  <a:schemeClr val="tx1"/>
                </a:solidFill>
              </a:rPr>
              <a:t>се</a:t>
            </a:r>
            <a:r>
              <a:rPr lang="bg" sz="2000" dirty="0" smtClean="0">
                <a:solidFill>
                  <a:schemeClr val="tx1"/>
                </a:solidFill>
              </a:rPr>
              <a:t>, дал </a:t>
            </a:r>
            <a:r>
              <a:rPr lang="bg" sz="2000" dirty="0">
                <a:solidFill>
                  <a:schemeClr val="tx1"/>
                </a:solidFill>
              </a:rPr>
              <a:t>на </a:t>
            </a:r>
            <a:r>
              <a:rPr lang="bg" sz="2000" dirty="0" smtClean="0">
                <a:solidFill>
                  <a:schemeClr val="tx1"/>
                </a:solidFill>
              </a:rPr>
              <a:t>хората законите, </a:t>
            </a:r>
            <a:r>
              <a:rPr lang="bg" sz="2000" dirty="0">
                <a:solidFill>
                  <a:schemeClr val="tx1"/>
                </a:solidFill>
              </a:rPr>
              <a:t>установил властта на </a:t>
            </a:r>
            <a:r>
              <a:rPr lang="bg" sz="2000" dirty="0" smtClean="0">
                <a:solidFill>
                  <a:schemeClr val="tx1"/>
                </a:solidFill>
              </a:rPr>
              <a:t>царете.</a:t>
            </a: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188" y="1067348"/>
            <a:ext cx="3615557" cy="31373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956" y="0"/>
            <a:ext cx="2513662" cy="806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72" y="0"/>
            <a:ext cx="1724297" cy="82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6573" y="0"/>
            <a:ext cx="2349062" cy="8296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Текстово поле 7"/>
          <p:cNvSpPr txBox="1"/>
          <p:nvPr/>
        </p:nvSpPr>
        <p:spPr>
          <a:xfrm>
            <a:off x="0" y="41278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i="1" dirty="0" smtClean="0"/>
          </a:p>
          <a:p>
            <a:pPr algn="ctr"/>
            <a:r>
              <a:rPr lang="bg-BG" sz="1200" i="1" dirty="0" smtClean="0"/>
              <a:t>Проект BG05M2ОP001-2.012-0001 „Образование за утрешния ден“, финансиран от Оперативна програма „Наука и образование за интелигентен растеж“, </a:t>
            </a:r>
            <a:r>
              <a:rPr lang="bg-BG" sz="1200" i="1" dirty="0" err="1" smtClean="0"/>
              <a:t>съфинансирана</a:t>
            </a:r>
            <a:r>
              <a:rPr lang="bg-BG" sz="1200" i="1" dirty="0" smtClean="0"/>
              <a:t> от Европейския съюз чрез Европейските структурни и инвестиционни фондове.</a:t>
            </a:r>
            <a:endParaRPr lang="bg-BG" sz="1200" dirty="0" smtClean="0"/>
          </a:p>
          <a:p>
            <a:pPr algn="ctr"/>
            <a:endParaRPr lang="bg-BG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ctrTitle"/>
          </p:nvPr>
        </p:nvSpPr>
        <p:spPr>
          <a:xfrm>
            <a:off x="3630304" y="553507"/>
            <a:ext cx="5188356" cy="9068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2800" dirty="0"/>
              <a:t>      </a:t>
            </a:r>
            <a:r>
              <a:rPr lang="bg-BG" sz="2400" b="1" dirty="0" smtClean="0"/>
              <a:t>ЗАЩИТАВАНЕТО</a:t>
            </a:r>
            <a:r>
              <a:rPr lang="bg-BG" sz="2400" dirty="0" smtClean="0"/>
              <a:t> </a:t>
            </a:r>
            <a:r>
              <a:rPr lang="bg-BG" sz="2400" b="1" dirty="0" smtClean="0"/>
              <a:t>НА ЗЕВС</a:t>
            </a:r>
            <a:endParaRPr lang="bg-BG" sz="2400" b="1" dirty="0"/>
          </a:p>
        </p:txBody>
      </p:sp>
      <p:sp>
        <p:nvSpPr>
          <p:cNvPr id="90" name="Google Shape;90;p18"/>
          <p:cNvSpPr txBox="1">
            <a:spLocks noGrp="1"/>
          </p:cNvSpPr>
          <p:nvPr>
            <p:ph type="subTitle" idx="1"/>
          </p:nvPr>
        </p:nvSpPr>
        <p:spPr>
          <a:xfrm>
            <a:off x="4926842" y="1430426"/>
            <a:ext cx="3125337" cy="28140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2000" dirty="0">
                <a:solidFill>
                  <a:schemeClr val="tx1"/>
                </a:solidFill>
              </a:rPr>
              <a:t>Също така </a:t>
            </a:r>
            <a:r>
              <a:rPr lang="bg" sz="2000" dirty="0" smtClean="0">
                <a:solidFill>
                  <a:schemeClr val="tx1"/>
                </a:solidFill>
              </a:rPr>
              <a:t>защтитава семейството </a:t>
            </a:r>
            <a:r>
              <a:rPr lang="bg" sz="2000" dirty="0">
                <a:solidFill>
                  <a:schemeClr val="tx1"/>
                </a:solidFill>
              </a:rPr>
              <a:t>и дома за спазването на традициите и обичаите</a:t>
            </a:r>
            <a:r>
              <a:rPr lang="bg" sz="2000" dirty="0" smtClean="0">
                <a:solidFill>
                  <a:schemeClr val="tx1"/>
                </a:solidFill>
              </a:rPr>
              <a:t>. </a:t>
            </a:r>
            <a:r>
              <a:rPr lang="bg-BG" sz="2000" dirty="0" smtClean="0">
                <a:solidFill>
                  <a:schemeClr val="tx1"/>
                </a:solidFill>
              </a:rPr>
              <a:t>Н</a:t>
            </a:r>
            <a:r>
              <a:rPr lang="bg" sz="2000" dirty="0" smtClean="0">
                <a:solidFill>
                  <a:schemeClr val="tx1"/>
                </a:solidFill>
              </a:rPr>
              <a:t>е му </a:t>
            </a:r>
            <a:r>
              <a:rPr lang="bg" sz="2000" dirty="0">
                <a:solidFill>
                  <a:schemeClr val="tx1"/>
                </a:solidFill>
              </a:rPr>
              <a:t>се подчиняват други богове </a:t>
            </a:r>
            <a:r>
              <a:rPr lang="bg" sz="2000" dirty="0" smtClean="0">
                <a:solidFill>
                  <a:schemeClr val="tx1"/>
                </a:solidFill>
              </a:rPr>
              <a:t>.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918968" y="2163014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773" y="899986"/>
            <a:ext cx="3641835" cy="356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956" y="0"/>
            <a:ext cx="2513662" cy="806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72" y="0"/>
            <a:ext cx="1724297" cy="82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6573" y="0"/>
            <a:ext cx="2349062" cy="8296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Текстово поле 8"/>
          <p:cNvSpPr txBox="1"/>
          <p:nvPr/>
        </p:nvSpPr>
        <p:spPr>
          <a:xfrm>
            <a:off x="0" y="41278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i="1" dirty="0" smtClean="0"/>
          </a:p>
          <a:p>
            <a:pPr algn="ctr"/>
            <a:r>
              <a:rPr lang="bg-BG" sz="1200" i="1" dirty="0" smtClean="0"/>
              <a:t>Проект BG05M2ОP001-2.012-0001 „Образование за утрешния ден“, финансиран от Оперативна програма „Наука и образование за интелигентен растеж“, </a:t>
            </a:r>
            <a:r>
              <a:rPr lang="bg-BG" sz="1200" i="1" dirty="0" err="1" smtClean="0"/>
              <a:t>съфинансирана</a:t>
            </a:r>
            <a:r>
              <a:rPr lang="bg-BG" sz="1200" i="1" dirty="0" smtClean="0"/>
              <a:t> от Европейския съюз чрез Европейските структурни и инвестиционни фондове.</a:t>
            </a:r>
            <a:endParaRPr lang="bg-BG" sz="1200" dirty="0" smtClean="0"/>
          </a:p>
          <a:p>
            <a:pPr algn="ctr"/>
            <a:endParaRPr lang="bg-BG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ctrTitle"/>
          </p:nvPr>
        </p:nvSpPr>
        <p:spPr>
          <a:xfrm>
            <a:off x="4146331" y="744575"/>
            <a:ext cx="4997668" cy="8004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3100" b="1" dirty="0" smtClean="0"/>
              <a:t>ПРЕДАНИЕТО</a:t>
            </a:r>
            <a:r>
              <a:rPr lang="bg" dirty="0" smtClean="0"/>
              <a:t> </a:t>
            </a:r>
            <a:endParaRPr dirty="0"/>
          </a:p>
        </p:txBody>
      </p:sp>
      <p:sp>
        <p:nvSpPr>
          <p:cNvPr id="98" name="Google Shape;98;p19"/>
          <p:cNvSpPr txBox="1">
            <a:spLocks noGrp="1"/>
          </p:cNvSpPr>
          <p:nvPr>
            <p:ph type="subTitle" idx="1"/>
          </p:nvPr>
        </p:nvSpPr>
        <p:spPr>
          <a:xfrm>
            <a:off x="4872251" y="1527338"/>
            <a:ext cx="3603009" cy="25260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2000" dirty="0">
                <a:solidFill>
                  <a:schemeClr val="tx1"/>
                </a:solidFill>
              </a:rPr>
              <a:t>Зевс бил син на </a:t>
            </a:r>
            <a:r>
              <a:rPr lang="bg" sz="2000" dirty="0" smtClean="0">
                <a:solidFill>
                  <a:schemeClr val="tx1"/>
                </a:solidFill>
              </a:rPr>
              <a:t>Кронос </a:t>
            </a:r>
            <a:r>
              <a:rPr lang="bg" sz="2000" dirty="0">
                <a:solidFill>
                  <a:schemeClr val="tx1"/>
                </a:solidFill>
              </a:rPr>
              <a:t>и </a:t>
            </a:r>
            <a:r>
              <a:rPr lang="bg" sz="2000" dirty="0" smtClean="0">
                <a:solidFill>
                  <a:schemeClr val="tx1"/>
                </a:solidFill>
              </a:rPr>
              <a:t>Рея. Като малък, </a:t>
            </a:r>
            <a:r>
              <a:rPr lang="bg" sz="2000" dirty="0">
                <a:solidFill>
                  <a:schemeClr val="tx1"/>
                </a:solidFill>
              </a:rPr>
              <a:t>за да го предпази да бъде изяден от баща си както се е било случило със петимата му братя и </a:t>
            </a:r>
            <a:r>
              <a:rPr lang="bg" sz="2000" dirty="0" smtClean="0">
                <a:solidFill>
                  <a:schemeClr val="tx1"/>
                </a:solidFill>
              </a:rPr>
              <a:t>сестри, майка </a:t>
            </a:r>
            <a:r>
              <a:rPr lang="bg" sz="2000" dirty="0">
                <a:solidFill>
                  <a:schemeClr val="tx1"/>
                </a:solidFill>
              </a:rPr>
              <a:t>му го дала на планински нимфи да го отглеждат на остров Крит.</a:t>
            </a: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615" y="882867"/>
            <a:ext cx="3125337" cy="3429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525" y="18631200"/>
            <a:ext cx="8183776" cy="635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956" y="0"/>
            <a:ext cx="2513662" cy="806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72" y="0"/>
            <a:ext cx="1724297" cy="82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6573" y="0"/>
            <a:ext cx="2349062" cy="8296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Текстово поле 8"/>
          <p:cNvSpPr txBox="1"/>
          <p:nvPr/>
        </p:nvSpPr>
        <p:spPr>
          <a:xfrm>
            <a:off x="0" y="41278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i="1" dirty="0" smtClean="0"/>
          </a:p>
          <a:p>
            <a:pPr algn="ctr"/>
            <a:r>
              <a:rPr lang="bg-BG" sz="1200" i="1" dirty="0" smtClean="0"/>
              <a:t>Проект BG05M2ОP001-2.012-0001 „Образование за утрешния ден“, финансиран от Оперативна програма „Наука и образование за интелигентен растеж“, </a:t>
            </a:r>
            <a:r>
              <a:rPr lang="bg-BG" sz="1200" i="1" dirty="0" err="1" smtClean="0"/>
              <a:t>съфинансирана</a:t>
            </a:r>
            <a:r>
              <a:rPr lang="bg-BG" sz="1200" i="1" dirty="0" smtClean="0"/>
              <a:t> от Европейския съюз чрез Европейските структурни и инвестиционни фондове.</a:t>
            </a:r>
            <a:endParaRPr lang="bg-BG" sz="1200" dirty="0" smtClean="0"/>
          </a:p>
          <a:p>
            <a:pPr algn="ctr"/>
            <a:endParaRPr lang="bg-BG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ctrTitle"/>
          </p:nvPr>
        </p:nvSpPr>
        <p:spPr>
          <a:xfrm>
            <a:off x="3084394" y="662371"/>
            <a:ext cx="5750928" cy="64781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dirty="0" smtClean="0"/>
              <a:t>ПРОДЪЛЖЕНИЕ НА ПРЕДАНИЕТО</a:t>
            </a:r>
            <a:endParaRPr lang="bg-BG" sz="2800" b="1" dirty="0"/>
          </a:p>
        </p:txBody>
      </p:sp>
      <p:sp>
        <p:nvSpPr>
          <p:cNvPr id="106" name="Google Shape;106;p20"/>
          <p:cNvSpPr txBox="1">
            <a:spLocks noGrp="1"/>
          </p:cNvSpPr>
          <p:nvPr>
            <p:ph type="subTitle" idx="1"/>
          </p:nvPr>
        </p:nvSpPr>
        <p:spPr>
          <a:xfrm>
            <a:off x="3084395" y="1318415"/>
            <a:ext cx="5503160" cy="27707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600" dirty="0">
                <a:solidFill>
                  <a:schemeClr val="tx1"/>
                </a:solidFill>
              </a:rPr>
              <a:t>Зевс бил отглеждан от нимфата </a:t>
            </a:r>
            <a:r>
              <a:rPr lang="bg" sz="1600" dirty="0" smtClean="0">
                <a:solidFill>
                  <a:schemeClr val="tx1"/>
                </a:solidFill>
              </a:rPr>
              <a:t>Амалтея </a:t>
            </a:r>
            <a:r>
              <a:rPr lang="bg" sz="1600" dirty="0">
                <a:solidFill>
                  <a:schemeClr val="tx1"/>
                </a:solidFill>
              </a:rPr>
              <a:t>представяна често като </a:t>
            </a:r>
            <a:r>
              <a:rPr lang="bg" sz="1600" dirty="0" smtClean="0">
                <a:solidFill>
                  <a:schemeClr val="tx1"/>
                </a:solidFill>
              </a:rPr>
              <a:t>коза, </a:t>
            </a:r>
            <a:r>
              <a:rPr lang="bg" sz="1600" dirty="0">
                <a:solidFill>
                  <a:schemeClr val="tx1"/>
                </a:solidFill>
              </a:rPr>
              <a:t>а понякога нимфа  посяла </a:t>
            </a:r>
            <a:r>
              <a:rPr lang="bg" sz="1600" dirty="0" smtClean="0">
                <a:solidFill>
                  <a:schemeClr val="tx1"/>
                </a:solidFill>
              </a:rPr>
              <a:t>коза. </a:t>
            </a:r>
            <a:r>
              <a:rPr lang="bg" sz="1600" dirty="0">
                <a:solidFill>
                  <a:schemeClr val="tx1"/>
                </a:solidFill>
              </a:rPr>
              <a:t>Щ</a:t>
            </a:r>
            <a:r>
              <a:rPr lang="bg" sz="1600" dirty="0" smtClean="0">
                <a:solidFill>
                  <a:schemeClr val="tx1"/>
                </a:solidFill>
              </a:rPr>
              <a:t>ом пораснал, </a:t>
            </a:r>
            <a:r>
              <a:rPr lang="bg" sz="1600" dirty="0">
                <a:solidFill>
                  <a:schemeClr val="tx1"/>
                </a:solidFill>
              </a:rPr>
              <a:t>тои отишъл да </a:t>
            </a:r>
            <a:r>
              <a:rPr lang="bg" sz="1600" dirty="0" smtClean="0">
                <a:solidFill>
                  <a:schemeClr val="tx1"/>
                </a:solidFill>
              </a:rPr>
              <a:t>работи</a:t>
            </a:r>
            <a:r>
              <a:rPr lang="bg" sz="1600" dirty="0">
                <a:solidFill>
                  <a:schemeClr val="tx1"/>
                </a:solidFill>
              </a:rPr>
              <a:t> </a:t>
            </a:r>
            <a:r>
              <a:rPr lang="bg" sz="1600" dirty="0" smtClean="0">
                <a:solidFill>
                  <a:schemeClr val="tx1"/>
                </a:solidFill>
              </a:rPr>
              <a:t>като </a:t>
            </a:r>
            <a:r>
              <a:rPr lang="bg" sz="1600" dirty="0">
                <a:solidFill>
                  <a:schemeClr val="tx1"/>
                </a:solidFill>
              </a:rPr>
              <a:t>виночелпец при баща </a:t>
            </a:r>
            <a:r>
              <a:rPr lang="bg" sz="1600" dirty="0" smtClean="0">
                <a:solidFill>
                  <a:schemeClr val="tx1"/>
                </a:solidFill>
              </a:rPr>
              <a:t>си. Един </a:t>
            </a:r>
            <a:r>
              <a:rPr lang="bg" sz="1600" dirty="0">
                <a:solidFill>
                  <a:schemeClr val="tx1"/>
                </a:solidFill>
              </a:rPr>
              <a:t>път му дал питие от нектар смесено с билки </a:t>
            </a:r>
            <a:r>
              <a:rPr lang="bg" sz="1600" dirty="0" smtClean="0">
                <a:solidFill>
                  <a:schemeClr val="tx1"/>
                </a:solidFill>
              </a:rPr>
              <a:t>,предизвикващи  </a:t>
            </a:r>
            <a:r>
              <a:rPr lang="bg" sz="1600" dirty="0">
                <a:solidFill>
                  <a:schemeClr val="tx1"/>
                </a:solidFill>
              </a:rPr>
              <a:t>повръщане </a:t>
            </a:r>
            <a:r>
              <a:rPr lang="bg" sz="1600" dirty="0" smtClean="0">
                <a:solidFill>
                  <a:schemeClr val="tx1"/>
                </a:solidFill>
              </a:rPr>
              <a:t>. Това </a:t>
            </a:r>
            <a:r>
              <a:rPr lang="bg" sz="1600" dirty="0">
                <a:solidFill>
                  <a:schemeClr val="tx1"/>
                </a:solidFill>
              </a:rPr>
              <a:t>накарало </a:t>
            </a:r>
            <a:r>
              <a:rPr lang="bg" sz="1600" dirty="0" smtClean="0">
                <a:solidFill>
                  <a:schemeClr val="tx1"/>
                </a:solidFill>
              </a:rPr>
              <a:t>Кронос </a:t>
            </a:r>
            <a:r>
              <a:rPr lang="bg" sz="1600" dirty="0">
                <a:solidFill>
                  <a:schemeClr val="tx1"/>
                </a:solidFill>
              </a:rPr>
              <a:t>да повърне вече изцяло порасналите братя и сестри на </a:t>
            </a:r>
            <a:r>
              <a:rPr lang="bg" sz="1600" dirty="0" smtClean="0">
                <a:solidFill>
                  <a:schemeClr val="tx1"/>
                </a:solidFill>
              </a:rPr>
              <a:t>Зевс.</a:t>
            </a:r>
            <a:r>
              <a:rPr lang="bg" sz="1600" dirty="0">
                <a:solidFill>
                  <a:schemeClr val="tx1"/>
                </a:solidFill>
              </a:rPr>
              <a:t> </a:t>
            </a:r>
            <a:r>
              <a:rPr lang="bg" sz="1600" dirty="0" smtClean="0">
                <a:solidFill>
                  <a:schemeClr val="tx1"/>
                </a:solidFill>
              </a:rPr>
              <a:t>Последвала </a:t>
            </a:r>
            <a:r>
              <a:rPr lang="bg" sz="1600" dirty="0">
                <a:solidFill>
                  <a:schemeClr val="tx1"/>
                </a:solidFill>
              </a:rPr>
              <a:t>10-годишна </a:t>
            </a:r>
            <a:r>
              <a:rPr lang="bg" sz="1600" dirty="0" smtClean="0">
                <a:solidFill>
                  <a:schemeClr val="tx1"/>
                </a:solidFill>
              </a:rPr>
              <a:t>война </a:t>
            </a:r>
            <a:r>
              <a:rPr lang="bg" sz="1600" dirty="0">
                <a:solidFill>
                  <a:schemeClr val="tx1"/>
                </a:solidFill>
              </a:rPr>
              <a:t>между титаните </a:t>
            </a:r>
            <a:r>
              <a:rPr lang="bg" sz="1600" dirty="0" smtClean="0">
                <a:solidFill>
                  <a:schemeClr val="tx1"/>
                </a:solidFill>
              </a:rPr>
              <a:t>предвождани </a:t>
            </a:r>
            <a:r>
              <a:rPr lang="bg" sz="1600" dirty="0">
                <a:solidFill>
                  <a:schemeClr val="tx1"/>
                </a:solidFill>
              </a:rPr>
              <a:t>от </a:t>
            </a:r>
            <a:r>
              <a:rPr lang="bg" sz="1600" dirty="0" smtClean="0">
                <a:solidFill>
                  <a:schemeClr val="tx1"/>
                </a:solidFill>
              </a:rPr>
              <a:t>Кронос </a:t>
            </a:r>
            <a:r>
              <a:rPr lang="bg" sz="1600" dirty="0">
                <a:solidFill>
                  <a:schemeClr val="tx1"/>
                </a:solidFill>
              </a:rPr>
              <a:t>и </a:t>
            </a:r>
            <a:r>
              <a:rPr lang="bg" sz="1600" dirty="0" smtClean="0">
                <a:solidFill>
                  <a:schemeClr val="tx1"/>
                </a:solidFill>
              </a:rPr>
              <a:t>олиимпийците Предвождани </a:t>
            </a:r>
            <a:r>
              <a:rPr lang="bg" sz="1600" dirty="0">
                <a:solidFill>
                  <a:schemeClr val="tx1"/>
                </a:solidFill>
              </a:rPr>
              <a:t>от </a:t>
            </a:r>
            <a:r>
              <a:rPr lang="bg" sz="1600" dirty="0" smtClean="0">
                <a:solidFill>
                  <a:schemeClr val="tx1"/>
                </a:solidFill>
              </a:rPr>
              <a:t>Зевс </a:t>
            </a:r>
            <a:r>
              <a:rPr lang="bg" sz="1600" dirty="0">
                <a:solidFill>
                  <a:schemeClr val="tx1"/>
                </a:solidFill>
              </a:rPr>
              <a:t>без никои да вземе превъзходство .(девет </a:t>
            </a:r>
            <a:r>
              <a:rPr lang="bg" sz="1600" dirty="0" smtClean="0">
                <a:solidFill>
                  <a:schemeClr val="tx1"/>
                </a:solidFill>
              </a:rPr>
              <a:t>години, </a:t>
            </a:r>
            <a:r>
              <a:rPr lang="bg" sz="1600" dirty="0">
                <a:solidFill>
                  <a:schemeClr val="tx1"/>
                </a:solidFill>
              </a:rPr>
              <a:t>девет </a:t>
            </a:r>
            <a:r>
              <a:rPr lang="bg" sz="1600" dirty="0" smtClean="0">
                <a:solidFill>
                  <a:schemeClr val="tx1"/>
                </a:solidFill>
              </a:rPr>
              <a:t>месеца, девет дена.</a:t>
            </a:r>
            <a:endParaRPr sz="16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tx1"/>
              </a:solidFill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099" y="858699"/>
            <a:ext cx="2869322" cy="3670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956" y="0"/>
            <a:ext cx="2513662" cy="806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72" y="0"/>
            <a:ext cx="1724297" cy="82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6573" y="0"/>
            <a:ext cx="2349062" cy="8296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Текстово поле 7"/>
          <p:cNvSpPr txBox="1"/>
          <p:nvPr/>
        </p:nvSpPr>
        <p:spPr>
          <a:xfrm>
            <a:off x="0" y="41278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i="1" dirty="0" smtClean="0"/>
          </a:p>
          <a:p>
            <a:pPr algn="ctr"/>
            <a:r>
              <a:rPr lang="bg-BG" sz="1200" i="1" dirty="0" smtClean="0"/>
              <a:t>Проект BG05M2ОP001-2.012-0001 „Образование за утрешния ден“, финансиран от Оперативна програма „Наука и образование за интелигентен растеж“, </a:t>
            </a:r>
            <a:r>
              <a:rPr lang="bg-BG" sz="1200" i="1" dirty="0" err="1" smtClean="0"/>
              <a:t>съфинансирана</a:t>
            </a:r>
            <a:r>
              <a:rPr lang="bg-BG" sz="1200" i="1" dirty="0" smtClean="0"/>
              <a:t> от Европейския съюз чрез Европейските структурни и инвестиционни фондове.</a:t>
            </a:r>
            <a:endParaRPr lang="bg-BG" sz="1200" dirty="0" smtClean="0"/>
          </a:p>
          <a:p>
            <a:pPr algn="ctr"/>
            <a:endParaRPr lang="bg-BG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ctrTitle"/>
          </p:nvPr>
        </p:nvSpPr>
        <p:spPr>
          <a:xfrm>
            <a:off x="3807725" y="372435"/>
            <a:ext cx="4868443" cy="13606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dirty="0" smtClean="0"/>
              <a:t>ХЕКАТОНХЕИЛИТЕ И ЦИКЛОПИТЕ</a:t>
            </a:r>
            <a:endParaRPr lang="bg-BG" sz="2800" b="1" dirty="0"/>
          </a:p>
        </p:txBody>
      </p:sp>
      <p:sp>
        <p:nvSpPr>
          <p:cNvPr id="113" name="Google Shape;113;p21"/>
          <p:cNvSpPr txBox="1">
            <a:spLocks noGrp="1"/>
          </p:cNvSpPr>
          <p:nvPr>
            <p:ph type="subTitle" idx="1"/>
          </p:nvPr>
        </p:nvSpPr>
        <p:spPr>
          <a:xfrm>
            <a:off x="3357349" y="1741200"/>
            <a:ext cx="5100278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2000" dirty="0">
                <a:solidFill>
                  <a:schemeClr val="tx1"/>
                </a:solidFill>
              </a:rPr>
              <a:t>Накрая </a:t>
            </a:r>
            <a:r>
              <a:rPr lang="bg" sz="2000" dirty="0" smtClean="0">
                <a:solidFill>
                  <a:schemeClr val="tx1"/>
                </a:solidFill>
              </a:rPr>
              <a:t>Зевс </a:t>
            </a:r>
            <a:r>
              <a:rPr lang="bg" sz="2000" dirty="0">
                <a:solidFill>
                  <a:schemeClr val="tx1"/>
                </a:solidFill>
              </a:rPr>
              <a:t>освободил хекатохеилите и циклопите </a:t>
            </a:r>
            <a:r>
              <a:rPr lang="bg" sz="2000" dirty="0" smtClean="0">
                <a:solidFill>
                  <a:schemeClr val="tx1"/>
                </a:solidFill>
              </a:rPr>
              <a:t>от</a:t>
            </a:r>
            <a:r>
              <a:rPr lang="bg" sz="2000" dirty="0">
                <a:solidFill>
                  <a:schemeClr val="tx1"/>
                </a:solidFill>
              </a:rPr>
              <a:t> </a:t>
            </a:r>
            <a:r>
              <a:rPr lang="bg" sz="2000" dirty="0" smtClean="0">
                <a:solidFill>
                  <a:schemeClr val="tx1"/>
                </a:solidFill>
              </a:rPr>
              <a:t>тяхната </a:t>
            </a:r>
            <a:r>
              <a:rPr lang="bg" sz="2000" dirty="0">
                <a:solidFill>
                  <a:schemeClr val="tx1"/>
                </a:solidFill>
              </a:rPr>
              <a:t>т</a:t>
            </a:r>
            <a:r>
              <a:rPr lang="bg" sz="2000" dirty="0" smtClean="0">
                <a:solidFill>
                  <a:schemeClr val="tx1"/>
                </a:solidFill>
              </a:rPr>
              <a:t>ъмница </a:t>
            </a:r>
            <a:r>
              <a:rPr lang="bg" sz="2000" dirty="0">
                <a:solidFill>
                  <a:schemeClr val="tx1"/>
                </a:solidFill>
              </a:rPr>
              <a:t>в </a:t>
            </a:r>
            <a:r>
              <a:rPr lang="bg" sz="2000" dirty="0" smtClean="0">
                <a:solidFill>
                  <a:schemeClr val="tx1"/>
                </a:solidFill>
              </a:rPr>
              <a:t>Тартар, </a:t>
            </a:r>
            <a:r>
              <a:rPr lang="bg" sz="2000" dirty="0">
                <a:solidFill>
                  <a:schemeClr val="tx1"/>
                </a:solidFill>
              </a:rPr>
              <a:t>убивайки пазителката му </a:t>
            </a:r>
            <a:r>
              <a:rPr lang="bg" sz="2000" dirty="0" smtClean="0">
                <a:solidFill>
                  <a:schemeClr val="tx1"/>
                </a:solidFill>
              </a:rPr>
              <a:t>Кампе. </a:t>
            </a:r>
            <a:r>
              <a:rPr lang="bg" sz="2000" dirty="0">
                <a:solidFill>
                  <a:schemeClr val="tx1"/>
                </a:solidFill>
              </a:rPr>
              <a:t>С</a:t>
            </a:r>
            <a:r>
              <a:rPr lang="bg" sz="2000" dirty="0" smtClean="0">
                <a:solidFill>
                  <a:schemeClr val="tx1"/>
                </a:solidFill>
              </a:rPr>
              <a:t>лед </a:t>
            </a:r>
            <a:r>
              <a:rPr lang="bg" sz="2000" dirty="0">
                <a:solidFill>
                  <a:schemeClr val="tx1"/>
                </a:solidFill>
              </a:rPr>
              <a:t>като се му заклели във вярност в знак </a:t>
            </a:r>
            <a:r>
              <a:rPr lang="bg" sz="2000" dirty="0" smtClean="0">
                <a:solidFill>
                  <a:schemeClr val="tx1"/>
                </a:solidFill>
              </a:rPr>
              <a:t>на </a:t>
            </a:r>
            <a:r>
              <a:rPr lang="bg" sz="2000" dirty="0">
                <a:solidFill>
                  <a:schemeClr val="tx1"/>
                </a:solidFill>
              </a:rPr>
              <a:t>своята </a:t>
            </a:r>
            <a:r>
              <a:rPr lang="bg" sz="2000" dirty="0" smtClean="0">
                <a:solidFill>
                  <a:schemeClr val="tx1"/>
                </a:solidFill>
              </a:rPr>
              <a:t>признателност, </a:t>
            </a:r>
            <a:r>
              <a:rPr lang="bg" sz="2000" dirty="0">
                <a:solidFill>
                  <a:schemeClr val="tx1"/>
                </a:solidFill>
              </a:rPr>
              <a:t>циклопите му дали гръмотевици и </a:t>
            </a:r>
            <a:r>
              <a:rPr lang="bg" sz="2000" dirty="0" smtClean="0">
                <a:solidFill>
                  <a:schemeClr val="tx1"/>
                </a:solidFill>
              </a:rPr>
              <a:t>сеткавици, които </a:t>
            </a:r>
            <a:r>
              <a:rPr lang="bg" sz="2000" dirty="0">
                <a:solidFill>
                  <a:schemeClr val="tx1"/>
                </a:solidFill>
              </a:rPr>
              <a:t>преди </a:t>
            </a:r>
            <a:r>
              <a:rPr lang="bg" sz="2000" dirty="0" smtClean="0">
                <a:solidFill>
                  <a:schemeClr val="tx1"/>
                </a:solidFill>
              </a:rPr>
              <a:t>това</a:t>
            </a:r>
            <a:r>
              <a:rPr lang="bg" sz="2000" dirty="0">
                <a:solidFill>
                  <a:schemeClr val="tx1"/>
                </a:solidFill>
              </a:rPr>
              <a:t> </a:t>
            </a:r>
            <a:r>
              <a:rPr lang="bg" sz="2000" dirty="0" smtClean="0">
                <a:solidFill>
                  <a:schemeClr val="tx1"/>
                </a:solidFill>
              </a:rPr>
              <a:t>били </a:t>
            </a:r>
            <a:r>
              <a:rPr lang="bg" sz="2000" dirty="0">
                <a:solidFill>
                  <a:schemeClr val="tx1"/>
                </a:solidFill>
              </a:rPr>
              <a:t>скрити от </a:t>
            </a:r>
            <a:r>
              <a:rPr lang="bg" sz="2000" dirty="0" smtClean="0">
                <a:solidFill>
                  <a:schemeClr val="tx1"/>
                </a:solidFill>
              </a:rPr>
              <a:t>Гея. </a:t>
            </a: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877" y="988511"/>
            <a:ext cx="2348210" cy="3201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956" y="0"/>
            <a:ext cx="2513662" cy="806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72" y="0"/>
            <a:ext cx="1724297" cy="82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6573" y="0"/>
            <a:ext cx="2349062" cy="8296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Текстово поле 7"/>
          <p:cNvSpPr txBox="1"/>
          <p:nvPr/>
        </p:nvSpPr>
        <p:spPr>
          <a:xfrm>
            <a:off x="0" y="41278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i="1" dirty="0" smtClean="0"/>
          </a:p>
          <a:p>
            <a:pPr algn="ctr"/>
            <a:r>
              <a:rPr lang="bg-BG" sz="1200" i="1" dirty="0" smtClean="0"/>
              <a:t>Проект BG05M2ОP001-2.012-0001 „Образование за утрешния ден“, финансиран от Оперативна програма „Наука и образование за интелигентен растеж“, </a:t>
            </a:r>
            <a:r>
              <a:rPr lang="bg-BG" sz="1200" i="1" dirty="0" err="1" smtClean="0"/>
              <a:t>съфинансирана</a:t>
            </a:r>
            <a:r>
              <a:rPr lang="bg-BG" sz="1200" i="1" dirty="0" smtClean="0"/>
              <a:t> от Европейския съюз чрез Европейските структурни и инвестиционни фондове.</a:t>
            </a:r>
            <a:endParaRPr lang="bg-BG" sz="1200" dirty="0" smtClean="0"/>
          </a:p>
          <a:p>
            <a:pPr algn="ctr"/>
            <a:endParaRPr lang="bg-BG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907</Words>
  <Application>Microsoft Office PowerPoint</Application>
  <PresentationFormat>Презентация на цял екран (16:9)</PresentationFormat>
  <Paragraphs>52</Paragraphs>
  <Slides>13</Slides>
  <Notes>13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13</vt:i4>
      </vt:variant>
    </vt:vector>
  </HeadingPairs>
  <TitlesOfParts>
    <vt:vector size="15" baseType="lpstr">
      <vt:lpstr>Arial</vt:lpstr>
      <vt:lpstr>Simple Light</vt:lpstr>
      <vt:lpstr>ТРОНЪТ НА ЗЕВС</vt:lpstr>
      <vt:lpstr>СЕМЕЙСТВОТО НА ЗЕВС</vt:lpstr>
      <vt:lpstr>ЗА ЗЕВС</vt:lpstr>
      <vt:lpstr>ЗЕВС И МОИРИТЕ</vt:lpstr>
      <vt:lpstr>ДОБРОТО НА ЗЕВС</vt:lpstr>
      <vt:lpstr>      ЗАЩИТАВАНЕТО НА ЗЕВС</vt:lpstr>
      <vt:lpstr>ПРЕДАНИЕТО </vt:lpstr>
      <vt:lpstr>ПРОДЪЛЖЕНИЕ НА ПРЕДАНИЕТО</vt:lpstr>
      <vt:lpstr>ХЕКАТОНХЕИЛИТЕ И ЦИКЛОПИТЕ</vt:lpstr>
      <vt:lpstr>ТИТАНОМАХИЯ</vt:lpstr>
      <vt:lpstr>БИТКАТА С ТИТАНИТЕ</vt:lpstr>
      <vt:lpstr>  ЗЕВС СВАЛЯ БАЩА СИ ОТ  ВЛАСТ</vt:lpstr>
      <vt:lpstr>Презентация на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Тронът на зевс</dc:title>
  <cp:lastModifiedBy>Потребител на Windows</cp:lastModifiedBy>
  <cp:revision>12</cp:revision>
  <cp:lastPrinted>2021-04-16T10:02:53Z</cp:lastPrinted>
  <dcterms:modified xsi:type="dcterms:W3CDTF">2021-04-16T10:04:08Z</dcterms:modified>
</cp:coreProperties>
</file>