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лавие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17" name="Подзаглавие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g-BG" smtClean="0"/>
              <a:t>Щракнете, за да редактирате стила на подзаглавията в образеца</a:t>
            </a:r>
            <a:endParaRPr kumimoji="0" lang="en-US"/>
          </a:p>
        </p:txBody>
      </p:sp>
      <p:sp>
        <p:nvSpPr>
          <p:cNvPr id="30" name="Контейнер за 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6.8.2020 г.</a:t>
            </a:fld>
            <a:endParaRPr lang="bg-BG"/>
          </a:p>
        </p:txBody>
      </p:sp>
      <p:sp>
        <p:nvSpPr>
          <p:cNvPr id="19" name="Контейнер за долния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7" name="Контейнер за номер н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6.8.2020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6.8.2020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6.8.2020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6.8.2020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6.8.2020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6.8.2020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6.8.2020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6.8.2020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6.8.2020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ъгълник с един скосен и заоблен ъгъл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ъгълен триъгъл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6.8.2020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10" name="Свободна форма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Свободна форма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вободна форма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Свободна форма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Контейнер за заглавие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0" name="Текстов контейне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10" name="Контейнер за 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B35730-BCF4-4396-B8B9-CDCD4DB8B04E}" type="datetimeFigureOut">
              <a:rPr lang="bg-BG" smtClean="0"/>
              <a:pPr/>
              <a:t>6.8.2020 г.</a:t>
            </a:fld>
            <a:endParaRPr lang="bg-BG"/>
          </a:p>
        </p:txBody>
      </p:sp>
      <p:sp>
        <p:nvSpPr>
          <p:cNvPr id="22" name="Контейнер за долния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18" name="Контейнер за номер на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grpSp>
        <p:nvGrpSpPr>
          <p:cNvPr id="2" name="Групиране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Свободна форма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Свободна форма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hyperlink" Target="pack://file:,,root,data,user,0,com.picsel.tgv.app.smartoffice,files,.tmpint,24b04123-d01f-47a9-bb23-71372a2cf84d.docx/word/styles.xml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storia.bg/654/tsar-roman" TargetMode="External"/><Relationship Id="rId2" Type="http://schemas.openxmlformats.org/officeDocument/2006/relationships/hyperlink" Target="http://istoria.bg/653/tsar-boris-vtori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8105554" cy="1470025"/>
          </a:xfrm>
        </p:spPr>
        <p:txBody>
          <a:bodyPr/>
          <a:lstStyle/>
          <a:p>
            <a:pPr algn="ctr"/>
            <a:r>
              <a:rPr lang="bg-BG" dirty="0" smtClean="0"/>
              <a:t> Цар Самуил </a:t>
            </a:r>
            <a:endParaRPr lang="bg-BG" dirty="0"/>
          </a:p>
        </p:txBody>
      </p:sp>
      <p:pic>
        <p:nvPicPr>
          <p:cNvPr id="4" name="Картина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5545" y="2306737"/>
            <a:ext cx="3004608" cy="3343155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0970" y="512676"/>
            <a:ext cx="2314575" cy="80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16883" y="585834"/>
            <a:ext cx="103822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1840" y="503150"/>
            <a:ext cx="2352675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3528" y="1634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23528" y="14303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bg-BG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</a:t>
            </a:r>
            <a:endParaRPr kumimoji="0" lang="bg-BG" alt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79512" y="6117793"/>
            <a:ext cx="8712968" cy="56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------------------------------------------------------ </a:t>
            </a:r>
            <a:r>
              <a:rPr kumimoji="0" lang="bg-BG" altLang="bg-BG" sz="11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6"/>
              </a:rPr>
              <a:t>www.eufunds.bg</a:t>
            </a:r>
            <a:r>
              <a:rPr kumimoji="0" lang="bg-BG" alt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------------------------------------------------------</a:t>
            </a:r>
            <a:endParaRPr kumimoji="0" lang="bg-BG" altLang="bg-BG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bg-BG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Проект BG05M2ОP001-2.012-0001 „Образование за утрешния ден“, финансиран от Оперативна програма „Наука и образование за интелигентен растеж“, съфинансирана от Европейския съюз чрез Европейските структурни и инвестиционни фондове.</a:t>
            </a:r>
            <a:endParaRPr kumimoji="0" lang="bg-BG" alt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 smtClean="0"/>
              <a:t>Самуил е </a:t>
            </a:r>
            <a:r>
              <a:rPr lang="ru-RU" b="1" dirty="0" err="1" smtClean="0"/>
              <a:t>най-малкият</a:t>
            </a:r>
            <a:r>
              <a:rPr lang="ru-RU" b="1" dirty="0" smtClean="0"/>
              <a:t> брат от </a:t>
            </a:r>
            <a:r>
              <a:rPr lang="ru-RU" b="1" dirty="0" err="1" smtClean="0"/>
              <a:t>тъй</a:t>
            </a:r>
            <a:r>
              <a:rPr lang="ru-RU" b="1" dirty="0" smtClean="0"/>
              <a:t> </a:t>
            </a:r>
            <a:r>
              <a:rPr lang="ru-RU" b="1" dirty="0" err="1" smtClean="0"/>
              <a:t>наречените</a:t>
            </a:r>
            <a:r>
              <a:rPr lang="ru-RU" b="1" dirty="0" smtClean="0"/>
              <a:t> </a:t>
            </a:r>
            <a:r>
              <a:rPr lang="ru-RU" b="1" dirty="0" err="1" smtClean="0"/>
              <a:t>комитопули</a:t>
            </a:r>
            <a:r>
              <a:rPr lang="ru-RU" b="1" dirty="0" smtClean="0"/>
              <a:t>: Давид, </a:t>
            </a:r>
            <a:r>
              <a:rPr lang="ru-RU" b="1" dirty="0" err="1" smtClean="0"/>
              <a:t>Мойсей</a:t>
            </a:r>
            <a:r>
              <a:rPr lang="ru-RU" b="1" dirty="0" smtClean="0"/>
              <a:t>, Арон и Самуил – </a:t>
            </a:r>
            <a:r>
              <a:rPr lang="ru-RU" b="1" dirty="0" err="1" smtClean="0"/>
              <a:t>синове</a:t>
            </a:r>
            <a:r>
              <a:rPr lang="ru-RU" b="1" dirty="0" smtClean="0"/>
              <a:t> на ”</a:t>
            </a:r>
            <a:r>
              <a:rPr lang="ru-RU" b="1" dirty="0" err="1" smtClean="0"/>
              <a:t>велемощния</a:t>
            </a:r>
            <a:r>
              <a:rPr lang="ru-RU" b="1" dirty="0" smtClean="0"/>
              <a:t>” </a:t>
            </a:r>
            <a:r>
              <a:rPr lang="ru-RU" b="1" dirty="0" err="1" smtClean="0"/>
              <a:t>комит</a:t>
            </a:r>
            <a:r>
              <a:rPr lang="ru-RU" b="1" dirty="0" smtClean="0"/>
              <a:t> Никола.</a:t>
            </a:r>
            <a:endParaRPr lang="bg-BG" dirty="0"/>
          </a:p>
        </p:txBody>
      </p:sp>
      <p:pic>
        <p:nvPicPr>
          <p:cNvPr id="5" name="Контейнер за съдържание 4" descr="изтеглен файл (1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29256" y="1928802"/>
            <a:ext cx="2362196" cy="3838569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 smtClean="0"/>
              <a:t>След </a:t>
            </a:r>
            <a:r>
              <a:rPr lang="ru-RU" b="1" dirty="0" err="1" smtClean="0"/>
              <a:t>падането</a:t>
            </a:r>
            <a:r>
              <a:rPr lang="ru-RU" b="1" dirty="0" smtClean="0"/>
              <a:t> на </a:t>
            </a:r>
            <a:r>
              <a:rPr lang="ru-RU" b="1" dirty="0" err="1" smtClean="0"/>
              <a:t>Източна</a:t>
            </a:r>
            <a:r>
              <a:rPr lang="ru-RU" b="1" dirty="0" smtClean="0"/>
              <a:t> </a:t>
            </a:r>
            <a:r>
              <a:rPr lang="ru-RU" b="1" dirty="0" err="1" smtClean="0"/>
              <a:t>България</a:t>
            </a:r>
            <a:r>
              <a:rPr lang="ru-RU" b="1" dirty="0" smtClean="0"/>
              <a:t> под </a:t>
            </a:r>
            <a:r>
              <a:rPr lang="ru-RU" b="1" dirty="0" err="1" smtClean="0"/>
              <a:t>византийска</a:t>
            </a:r>
            <a:r>
              <a:rPr lang="ru-RU" b="1" dirty="0" smtClean="0"/>
              <a:t> </a:t>
            </a:r>
            <a:r>
              <a:rPr lang="ru-RU" b="1" dirty="0" err="1" smtClean="0"/>
              <a:t>власт</a:t>
            </a:r>
            <a:r>
              <a:rPr lang="ru-RU" b="1" dirty="0" smtClean="0"/>
              <a:t> </a:t>
            </a:r>
            <a:r>
              <a:rPr lang="ru-RU" b="1" dirty="0" err="1" smtClean="0"/>
              <a:t>през</a:t>
            </a:r>
            <a:r>
              <a:rPr lang="ru-RU" b="1" dirty="0" smtClean="0"/>
              <a:t> 970 г. </a:t>
            </a:r>
            <a:r>
              <a:rPr lang="ru-RU" b="1" dirty="0" err="1" smtClean="0"/>
              <a:t>комитопулите</a:t>
            </a:r>
            <a:r>
              <a:rPr lang="ru-RU" b="1" dirty="0" smtClean="0"/>
              <a:t> </a:t>
            </a:r>
            <a:r>
              <a:rPr lang="ru-RU" b="1" dirty="0" err="1" smtClean="0"/>
              <a:t>стават</a:t>
            </a:r>
            <a:r>
              <a:rPr lang="ru-RU" b="1" dirty="0" smtClean="0"/>
              <a:t> фактически управители на </a:t>
            </a:r>
            <a:r>
              <a:rPr lang="ru-RU" b="1" dirty="0" err="1" smtClean="0"/>
              <a:t>България</a:t>
            </a:r>
            <a:r>
              <a:rPr lang="ru-RU" b="1" dirty="0" smtClean="0"/>
              <a:t>.</a:t>
            </a:r>
            <a:endParaRPr lang="bg-BG" dirty="0"/>
          </a:p>
        </p:txBody>
      </p:sp>
      <p:pic>
        <p:nvPicPr>
          <p:cNvPr id="5" name="Контейнер за съдържание 4" descr="изтеглен файл (2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00628" y="1857364"/>
            <a:ext cx="2657473" cy="424001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 err="1" smtClean="0"/>
              <a:t>През</a:t>
            </a:r>
            <a:r>
              <a:rPr lang="ru-RU" b="1" dirty="0" smtClean="0"/>
              <a:t> 973-976 г. </a:t>
            </a:r>
            <a:r>
              <a:rPr lang="ru-RU" b="1" dirty="0" err="1" smtClean="0"/>
              <a:t>братята</a:t>
            </a:r>
            <a:r>
              <a:rPr lang="ru-RU" b="1" dirty="0" smtClean="0"/>
              <a:t> </a:t>
            </a:r>
            <a:r>
              <a:rPr lang="ru-RU" b="1" dirty="0" err="1" smtClean="0"/>
              <a:t>започват</a:t>
            </a:r>
            <a:r>
              <a:rPr lang="ru-RU" b="1" dirty="0" smtClean="0"/>
              <a:t> </a:t>
            </a:r>
            <a:r>
              <a:rPr lang="ru-RU" b="1" dirty="0" err="1" smtClean="0"/>
              <a:t>военни</a:t>
            </a:r>
            <a:r>
              <a:rPr lang="ru-RU" b="1" dirty="0" smtClean="0"/>
              <a:t> действия </a:t>
            </a:r>
            <a:r>
              <a:rPr lang="ru-RU" b="1" dirty="0" err="1" smtClean="0"/>
              <a:t>срещу</a:t>
            </a:r>
            <a:r>
              <a:rPr lang="ru-RU" b="1" dirty="0" smtClean="0"/>
              <a:t> Византия, но </a:t>
            </a:r>
            <a:r>
              <a:rPr lang="ru-RU" b="1" dirty="0" err="1" smtClean="0"/>
              <a:t>още</a:t>
            </a:r>
            <a:r>
              <a:rPr lang="ru-RU" b="1" dirty="0" smtClean="0"/>
              <a:t> в </a:t>
            </a:r>
            <a:r>
              <a:rPr lang="ru-RU" b="1" dirty="0" err="1" smtClean="0"/>
              <a:t>началото</a:t>
            </a:r>
            <a:r>
              <a:rPr lang="ru-RU" b="1" dirty="0" smtClean="0"/>
              <a:t> Давид е убит от </a:t>
            </a:r>
            <a:r>
              <a:rPr lang="ru-RU" b="1" dirty="0" err="1" smtClean="0"/>
              <a:t>скитащи</a:t>
            </a:r>
            <a:r>
              <a:rPr lang="ru-RU" b="1" dirty="0" smtClean="0"/>
              <a:t> </a:t>
            </a:r>
            <a:r>
              <a:rPr lang="ru-RU" b="1" dirty="0" err="1" smtClean="0"/>
              <a:t>власи</a:t>
            </a:r>
            <a:r>
              <a:rPr lang="ru-RU" b="1" dirty="0" smtClean="0"/>
              <a:t>, а </a:t>
            </a:r>
            <a:r>
              <a:rPr lang="ru-RU" b="1" dirty="0" err="1" smtClean="0"/>
              <a:t>Мойсей</a:t>
            </a:r>
            <a:r>
              <a:rPr lang="ru-RU" b="1" dirty="0" smtClean="0"/>
              <a:t> </a:t>
            </a:r>
            <a:r>
              <a:rPr lang="ru-RU" b="1" dirty="0" err="1" smtClean="0"/>
              <a:t>загива</a:t>
            </a:r>
            <a:r>
              <a:rPr lang="ru-RU" b="1" dirty="0" smtClean="0"/>
              <a:t> при </a:t>
            </a:r>
            <a:r>
              <a:rPr lang="ru-RU" b="1" dirty="0" err="1" smtClean="0"/>
              <a:t>обсадата</a:t>
            </a:r>
            <a:r>
              <a:rPr lang="ru-RU" b="1" dirty="0" smtClean="0"/>
              <a:t> на </a:t>
            </a:r>
            <a:r>
              <a:rPr lang="ru-RU" b="1" dirty="0" err="1" smtClean="0"/>
              <a:t>Сяр</a:t>
            </a:r>
            <a:r>
              <a:rPr lang="ru-RU" b="1" dirty="0" smtClean="0"/>
              <a:t>. </a:t>
            </a:r>
            <a:endParaRPr lang="bg-BG" dirty="0"/>
          </a:p>
        </p:txBody>
      </p:sp>
      <p:pic>
        <p:nvPicPr>
          <p:cNvPr id="5" name="Контейнер за съдържание 4" descr="изтеглен файл (3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86380" y="2143116"/>
            <a:ext cx="2500318" cy="30281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След </a:t>
            </a:r>
            <a:r>
              <a:rPr lang="ru-RU" b="1" dirty="0" err="1" smtClean="0"/>
              <a:t>смъртта</a:t>
            </a:r>
            <a:r>
              <a:rPr lang="ru-RU" b="1" dirty="0" smtClean="0"/>
              <a:t> на </a:t>
            </a:r>
            <a:r>
              <a:rPr lang="ru-RU" b="1" dirty="0" err="1" smtClean="0"/>
              <a:t>византийския</a:t>
            </a:r>
            <a:r>
              <a:rPr lang="ru-RU" b="1" dirty="0" smtClean="0"/>
              <a:t> император </a:t>
            </a:r>
            <a:r>
              <a:rPr lang="ru-RU" b="1" dirty="0" err="1" smtClean="0"/>
              <a:t>Йоан</a:t>
            </a:r>
            <a:r>
              <a:rPr lang="ru-RU" b="1" dirty="0" smtClean="0"/>
              <a:t> </a:t>
            </a:r>
            <a:r>
              <a:rPr lang="ru-RU" b="1" dirty="0" err="1" smtClean="0"/>
              <a:t>Цимисхи</a:t>
            </a:r>
            <a:r>
              <a:rPr lang="ru-RU" b="1" dirty="0" smtClean="0"/>
              <a:t> </a:t>
            </a:r>
            <a:r>
              <a:rPr lang="ru-RU" b="1" dirty="0" err="1" smtClean="0"/>
              <a:t>през</a:t>
            </a:r>
            <a:r>
              <a:rPr lang="ru-RU" b="1" dirty="0" smtClean="0"/>
              <a:t> 976 г. от </a:t>
            </a:r>
            <a:r>
              <a:rPr lang="ru-RU" b="1" dirty="0" err="1" smtClean="0"/>
              <a:t>Константинопол</a:t>
            </a:r>
            <a:r>
              <a:rPr lang="ru-RU" b="1" dirty="0" smtClean="0"/>
              <a:t> </a:t>
            </a:r>
            <a:r>
              <a:rPr lang="ru-RU" b="1" dirty="0" err="1" smtClean="0"/>
              <a:t>избягват</a:t>
            </a:r>
            <a:r>
              <a:rPr lang="ru-RU" b="1" dirty="0" smtClean="0"/>
              <a:t> </a:t>
            </a:r>
            <a:r>
              <a:rPr lang="ru-RU" b="1" dirty="0" err="1" smtClean="0"/>
              <a:t>пленените</a:t>
            </a:r>
            <a:r>
              <a:rPr lang="ru-RU" b="1" dirty="0" smtClean="0"/>
              <a:t> </a:t>
            </a:r>
            <a:r>
              <a:rPr lang="ru-RU" b="1" dirty="0" err="1" smtClean="0"/>
              <a:t>Петрови</a:t>
            </a:r>
            <a:r>
              <a:rPr lang="ru-RU" b="1" dirty="0" smtClean="0"/>
              <a:t> </a:t>
            </a:r>
            <a:r>
              <a:rPr lang="ru-RU" b="1" dirty="0" err="1" smtClean="0"/>
              <a:t>синове</a:t>
            </a:r>
            <a:r>
              <a:rPr lang="ru-RU" b="1" dirty="0" smtClean="0"/>
              <a:t> </a:t>
            </a:r>
            <a:r>
              <a:rPr lang="ru-RU" b="1" dirty="0" smtClean="0">
                <a:hlinkClick r:id="rId2" tooltip="Цар Борис II"/>
              </a:rPr>
              <a:t>Борис ІІ</a:t>
            </a:r>
            <a:r>
              <a:rPr lang="ru-RU" b="1" dirty="0" smtClean="0"/>
              <a:t> и </a:t>
            </a:r>
            <a:r>
              <a:rPr lang="ru-RU" b="1" dirty="0" smtClean="0">
                <a:hlinkClick r:id="rId3" tooltip="Цар Роман"/>
              </a:rPr>
              <a:t>Роман</a:t>
            </a:r>
            <a:r>
              <a:rPr lang="ru-RU" b="1" dirty="0" smtClean="0"/>
              <a:t>. На </a:t>
            </a:r>
            <a:r>
              <a:rPr lang="ru-RU" b="1" dirty="0" err="1" smtClean="0"/>
              <a:t>границата</a:t>
            </a:r>
            <a:r>
              <a:rPr lang="ru-RU" b="1" dirty="0" smtClean="0"/>
              <a:t> Борис ІІ е убит </a:t>
            </a:r>
            <a:r>
              <a:rPr lang="ru-RU" b="1" dirty="0" err="1" smtClean="0"/>
              <a:t>погрешка</a:t>
            </a:r>
            <a:r>
              <a:rPr lang="ru-RU" b="1" dirty="0" smtClean="0"/>
              <a:t>, а Роман благополучно е </a:t>
            </a:r>
            <a:r>
              <a:rPr lang="ru-RU" b="1" dirty="0" err="1" smtClean="0"/>
              <a:t>приет</a:t>
            </a:r>
            <a:r>
              <a:rPr lang="ru-RU" b="1" dirty="0" smtClean="0"/>
              <a:t> от Самуил и е </a:t>
            </a:r>
            <a:r>
              <a:rPr lang="ru-RU" b="1" dirty="0" err="1" smtClean="0"/>
              <a:t>обявен</a:t>
            </a:r>
            <a:r>
              <a:rPr lang="ru-RU" b="1" dirty="0" smtClean="0"/>
              <a:t> за </a:t>
            </a:r>
            <a:r>
              <a:rPr lang="ru-RU" b="1" dirty="0" err="1" smtClean="0"/>
              <a:t>български</a:t>
            </a:r>
            <a:r>
              <a:rPr lang="ru-RU" b="1" dirty="0" smtClean="0"/>
              <a:t> </a:t>
            </a:r>
            <a:r>
              <a:rPr lang="ru-RU" b="1" dirty="0" err="1" smtClean="0"/>
              <a:t>цар</a:t>
            </a:r>
            <a:r>
              <a:rPr lang="ru-RU" b="1" dirty="0" smtClean="0"/>
              <a:t>.</a:t>
            </a:r>
            <a:endParaRPr lang="bg-BG" dirty="0"/>
          </a:p>
        </p:txBody>
      </p:sp>
      <p:pic>
        <p:nvPicPr>
          <p:cNvPr id="5" name="Контейнер за съдържание 4" descr="изтеглен файл (4)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5214942" y="2714620"/>
            <a:ext cx="2862249" cy="214392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 err="1" smtClean="0"/>
              <a:t>Още</a:t>
            </a:r>
            <a:r>
              <a:rPr lang="ru-RU" b="1" dirty="0" smtClean="0"/>
              <a:t> </a:t>
            </a:r>
            <a:r>
              <a:rPr lang="ru-RU" b="1" dirty="0" err="1" smtClean="0"/>
              <a:t>през</a:t>
            </a:r>
            <a:r>
              <a:rPr lang="ru-RU" b="1" dirty="0" smtClean="0"/>
              <a:t> 977 г. Самуил </a:t>
            </a:r>
            <a:r>
              <a:rPr lang="ru-RU" b="1" dirty="0" err="1" smtClean="0"/>
              <a:t>предприема</a:t>
            </a:r>
            <a:r>
              <a:rPr lang="ru-RU" b="1" dirty="0" smtClean="0"/>
              <a:t> походи в </a:t>
            </a:r>
            <a:r>
              <a:rPr lang="ru-RU" b="1" dirty="0" err="1" smtClean="0"/>
              <a:t>Тракия</a:t>
            </a:r>
            <a:r>
              <a:rPr lang="ru-RU" b="1" dirty="0" smtClean="0"/>
              <a:t>, </a:t>
            </a:r>
            <a:r>
              <a:rPr lang="ru-RU" b="1" dirty="0" err="1" smtClean="0"/>
              <a:t>Тесалея</a:t>
            </a:r>
            <a:r>
              <a:rPr lang="ru-RU" b="1" dirty="0" smtClean="0"/>
              <a:t> и </a:t>
            </a:r>
            <a:r>
              <a:rPr lang="ru-RU" b="1" dirty="0" err="1" smtClean="0"/>
              <a:t>Пелопонес</a:t>
            </a:r>
            <a:r>
              <a:rPr lang="ru-RU" b="1" dirty="0" smtClean="0"/>
              <a:t>, </a:t>
            </a:r>
            <a:r>
              <a:rPr lang="ru-RU" b="1" dirty="0" err="1" smtClean="0"/>
              <a:t>като</a:t>
            </a:r>
            <a:r>
              <a:rPr lang="ru-RU" b="1" dirty="0" smtClean="0"/>
              <a:t> </a:t>
            </a:r>
            <a:r>
              <a:rPr lang="ru-RU" b="1" dirty="0" err="1" smtClean="0"/>
              <a:t>освобождава</a:t>
            </a:r>
            <a:r>
              <a:rPr lang="ru-RU" b="1" dirty="0" smtClean="0"/>
              <a:t> </a:t>
            </a:r>
            <a:r>
              <a:rPr lang="ru-RU" b="1" dirty="0" err="1" smtClean="0"/>
              <a:t>българските</a:t>
            </a:r>
            <a:r>
              <a:rPr lang="ru-RU" b="1" dirty="0" smtClean="0"/>
              <a:t> </a:t>
            </a:r>
            <a:r>
              <a:rPr lang="ru-RU" b="1" dirty="0" err="1" smtClean="0"/>
              <a:t>земи</a:t>
            </a:r>
            <a:r>
              <a:rPr lang="ru-RU" b="1" dirty="0" smtClean="0"/>
              <a:t>, </a:t>
            </a:r>
            <a:r>
              <a:rPr lang="ru-RU" b="1" dirty="0" err="1" smtClean="0"/>
              <a:t>проявявайки</a:t>
            </a:r>
            <a:r>
              <a:rPr lang="ru-RU" b="1" dirty="0" smtClean="0"/>
              <a:t> </a:t>
            </a:r>
            <a:r>
              <a:rPr lang="ru-RU" b="1" dirty="0" err="1" smtClean="0"/>
              <a:t>изключителна</a:t>
            </a:r>
            <a:r>
              <a:rPr lang="ru-RU" b="1" dirty="0" smtClean="0"/>
              <a:t> </a:t>
            </a:r>
            <a:r>
              <a:rPr lang="ru-RU" b="1" dirty="0" err="1" smtClean="0"/>
              <a:t>упоритост</a:t>
            </a:r>
            <a:r>
              <a:rPr lang="ru-RU" b="1" dirty="0" smtClean="0"/>
              <a:t> </a:t>
            </a:r>
            <a:r>
              <a:rPr lang="ru-RU" b="1" dirty="0" err="1" smtClean="0"/>
              <a:t>и</a:t>
            </a:r>
            <a:r>
              <a:rPr lang="ru-RU" b="1" dirty="0" smtClean="0"/>
              <a:t> постоянство. </a:t>
            </a:r>
            <a:endParaRPr lang="bg-BG" dirty="0"/>
          </a:p>
        </p:txBody>
      </p:sp>
      <p:pic>
        <p:nvPicPr>
          <p:cNvPr id="5" name="Контейнер за съдържание 4" descr="изтеглен файл (5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357686" y="2928934"/>
            <a:ext cx="4126632" cy="204391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Самуил </a:t>
            </a:r>
            <a:r>
              <a:rPr lang="ru-RU" b="1" dirty="0" err="1" smtClean="0"/>
              <a:t>научава</a:t>
            </a:r>
            <a:r>
              <a:rPr lang="ru-RU" b="1" dirty="0" smtClean="0"/>
              <a:t> за </a:t>
            </a:r>
            <a:r>
              <a:rPr lang="ru-RU" b="1" dirty="0" err="1" smtClean="0"/>
              <a:t>съглашателството</a:t>
            </a:r>
            <a:r>
              <a:rPr lang="ru-RU" b="1" dirty="0" smtClean="0"/>
              <a:t> на Арон с </a:t>
            </a:r>
            <a:r>
              <a:rPr lang="ru-RU" b="1" dirty="0" err="1" smtClean="0"/>
              <a:t>византийците</a:t>
            </a:r>
            <a:r>
              <a:rPr lang="ru-RU" b="1" dirty="0" smtClean="0"/>
              <a:t>. На 14 </a:t>
            </a:r>
            <a:r>
              <a:rPr lang="ru-RU" b="1" dirty="0" err="1" smtClean="0"/>
              <a:t>юни</a:t>
            </a:r>
            <a:r>
              <a:rPr lang="ru-RU" b="1" dirty="0" smtClean="0"/>
              <a:t> 987 г. </a:t>
            </a:r>
            <a:r>
              <a:rPr lang="ru-RU" b="1" dirty="0" err="1" smtClean="0"/>
              <a:t>изменникът</a:t>
            </a:r>
            <a:r>
              <a:rPr lang="ru-RU" b="1" dirty="0" smtClean="0"/>
              <a:t> е </a:t>
            </a:r>
            <a:r>
              <a:rPr lang="ru-RU" b="1" dirty="0" err="1" smtClean="0"/>
              <a:t>екзекутиран</a:t>
            </a:r>
            <a:r>
              <a:rPr lang="ru-RU" b="1" dirty="0" smtClean="0"/>
              <a:t> с </a:t>
            </a:r>
            <a:r>
              <a:rPr lang="ru-RU" b="1" dirty="0" err="1" smtClean="0"/>
              <a:t>цялото</a:t>
            </a:r>
            <a:r>
              <a:rPr lang="ru-RU" b="1" dirty="0" smtClean="0"/>
              <a:t> </a:t>
            </a:r>
            <a:r>
              <a:rPr lang="ru-RU" b="1" dirty="0" err="1" smtClean="0"/>
              <a:t>му</a:t>
            </a:r>
            <a:r>
              <a:rPr lang="ru-RU" b="1" dirty="0" smtClean="0"/>
              <a:t> семейство. </a:t>
            </a:r>
            <a:r>
              <a:rPr lang="ru-RU" b="1" dirty="0" err="1" smtClean="0"/>
              <a:t>Пощаден</a:t>
            </a:r>
            <a:r>
              <a:rPr lang="ru-RU" b="1" dirty="0" smtClean="0"/>
              <a:t> е само </a:t>
            </a:r>
            <a:r>
              <a:rPr lang="ru-RU" b="1" dirty="0" err="1" smtClean="0"/>
              <a:t>първородният</a:t>
            </a:r>
            <a:r>
              <a:rPr lang="ru-RU" b="1" dirty="0" smtClean="0"/>
              <a:t> </a:t>
            </a:r>
            <a:r>
              <a:rPr lang="ru-RU" b="1" dirty="0" err="1" smtClean="0"/>
              <a:t>му</a:t>
            </a:r>
            <a:r>
              <a:rPr lang="ru-RU" b="1" dirty="0" smtClean="0"/>
              <a:t> </a:t>
            </a:r>
            <a:r>
              <a:rPr lang="ru-RU" b="1" dirty="0" err="1" smtClean="0"/>
              <a:t>син</a:t>
            </a:r>
            <a:r>
              <a:rPr lang="ru-RU" b="1" dirty="0" smtClean="0"/>
              <a:t> Иван Владислав по </a:t>
            </a:r>
            <a:r>
              <a:rPr lang="ru-RU" b="1" dirty="0" err="1" smtClean="0"/>
              <a:t>застъпничеството</a:t>
            </a:r>
            <a:r>
              <a:rPr lang="ru-RU" b="1" dirty="0" smtClean="0"/>
              <a:t> на </a:t>
            </a:r>
            <a:r>
              <a:rPr lang="ru-RU" b="1" dirty="0" err="1" smtClean="0"/>
              <a:t>братовчед</a:t>
            </a:r>
            <a:r>
              <a:rPr lang="ru-RU" b="1" dirty="0" smtClean="0"/>
              <a:t> </a:t>
            </a:r>
            <a:r>
              <a:rPr lang="ru-RU" b="1" dirty="0" err="1" smtClean="0"/>
              <a:t>му</a:t>
            </a:r>
            <a:r>
              <a:rPr lang="ru-RU" b="1" dirty="0" smtClean="0"/>
              <a:t> Гаврил </a:t>
            </a:r>
            <a:r>
              <a:rPr lang="ru-RU" b="1" dirty="0" err="1" smtClean="0"/>
              <a:t>Радомир</a:t>
            </a:r>
            <a:r>
              <a:rPr lang="ru-RU" b="1" dirty="0" smtClean="0"/>
              <a:t>. В </a:t>
            </a:r>
            <a:r>
              <a:rPr lang="ru-RU" b="1" dirty="0" err="1" smtClean="0"/>
              <a:t>България</a:t>
            </a:r>
            <a:r>
              <a:rPr lang="ru-RU" b="1" dirty="0" smtClean="0"/>
              <a:t> </a:t>
            </a:r>
            <a:r>
              <a:rPr lang="ru-RU" b="1" dirty="0" err="1" smtClean="0"/>
              <a:t>остават</a:t>
            </a:r>
            <a:r>
              <a:rPr lang="ru-RU" b="1" dirty="0" smtClean="0"/>
              <a:t> да </a:t>
            </a:r>
            <a:r>
              <a:rPr lang="ru-RU" b="1" dirty="0" err="1" smtClean="0"/>
              <a:t>управляват</a:t>
            </a:r>
            <a:r>
              <a:rPr lang="ru-RU" b="1" dirty="0" smtClean="0"/>
              <a:t> </a:t>
            </a:r>
            <a:r>
              <a:rPr lang="ru-RU" b="1" dirty="0" err="1" smtClean="0"/>
              <a:t>цар</a:t>
            </a:r>
            <a:r>
              <a:rPr lang="ru-RU" b="1" dirty="0" smtClean="0"/>
              <a:t> Роман и Самуил, но </a:t>
            </a:r>
            <a:r>
              <a:rPr lang="ru-RU" b="1" dirty="0" err="1" smtClean="0"/>
              <a:t>главна</a:t>
            </a:r>
            <a:r>
              <a:rPr lang="ru-RU" b="1" dirty="0" smtClean="0"/>
              <a:t> роля </a:t>
            </a:r>
            <a:r>
              <a:rPr lang="ru-RU" b="1" dirty="0" err="1" smtClean="0"/>
              <a:t>има</a:t>
            </a:r>
            <a:r>
              <a:rPr lang="ru-RU" b="1" dirty="0" smtClean="0"/>
              <a:t> </a:t>
            </a:r>
            <a:r>
              <a:rPr lang="ru-RU" b="1" dirty="0" err="1" smtClean="0"/>
              <a:t>пълководецът</a:t>
            </a:r>
            <a:r>
              <a:rPr lang="ru-RU" b="1" dirty="0" smtClean="0"/>
              <a:t>.</a:t>
            </a:r>
            <a:endParaRPr lang="bg-BG" dirty="0"/>
          </a:p>
        </p:txBody>
      </p:sp>
      <p:pic>
        <p:nvPicPr>
          <p:cNvPr id="5" name="Контейнер за съдържание 4" descr="изтеглен файл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357818" y="1928802"/>
            <a:ext cx="2466971" cy="3707197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</TotalTime>
  <Words>210</Words>
  <Application>Microsoft Office PowerPoint</Application>
  <PresentationFormat>Презентация на цял екран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7</vt:i4>
      </vt:variant>
    </vt:vector>
  </HeadingPairs>
  <TitlesOfParts>
    <vt:vector size="8" baseType="lpstr">
      <vt:lpstr>Поток</vt:lpstr>
      <vt:lpstr> Цар Самуил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Цар Самуил</dc:title>
  <dc:creator>PC</dc:creator>
  <cp:lastModifiedBy>Admin</cp:lastModifiedBy>
  <cp:revision>3</cp:revision>
  <dcterms:created xsi:type="dcterms:W3CDTF">2020-05-11T13:02:51Z</dcterms:created>
  <dcterms:modified xsi:type="dcterms:W3CDTF">2020-08-06T09:18:55Z</dcterms:modified>
</cp:coreProperties>
</file>